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1.xml" ContentType="application/vnd.openxmlformats-officedocument.presentationml.notesSlide+xml"/>
  <Override PartName="/ppt/ink/ink15.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1"/>
  </p:notesMasterIdLst>
  <p:handoutMasterIdLst>
    <p:handoutMasterId r:id="rId22"/>
  </p:handoutMasterIdLst>
  <p:sldIdLst>
    <p:sldId id="256" r:id="rId2"/>
    <p:sldId id="294" r:id="rId3"/>
    <p:sldId id="314" r:id="rId4"/>
    <p:sldId id="298" r:id="rId5"/>
    <p:sldId id="266" r:id="rId6"/>
    <p:sldId id="307" r:id="rId7"/>
    <p:sldId id="299" r:id="rId8"/>
    <p:sldId id="300" r:id="rId9"/>
    <p:sldId id="315" r:id="rId10"/>
    <p:sldId id="316" r:id="rId11"/>
    <p:sldId id="317" r:id="rId12"/>
    <p:sldId id="264" r:id="rId13"/>
    <p:sldId id="320" r:id="rId14"/>
    <p:sldId id="318" r:id="rId15"/>
    <p:sldId id="319" r:id="rId16"/>
    <p:sldId id="312" r:id="rId17"/>
    <p:sldId id="323" r:id="rId18"/>
    <p:sldId id="321" r:id="rId19"/>
    <p:sldId id="287" r:id="rId20"/>
  </p:sldIdLst>
  <p:sldSz cx="12192000" cy="6858000"/>
  <p:notesSz cx="6858000" cy="9144000"/>
  <p:embeddedFontLst>
    <p:embeddedFont>
      <p:font typeface="Calibri" panose="020F0502020204030204" pitchFamily="34" charset="0"/>
      <p:regular r:id="rId23"/>
      <p:bold r:id="rId24"/>
      <p:italic r:id="rId25"/>
      <p:boldItalic r:id="rId26"/>
    </p:embeddedFont>
  </p:embeddedFont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6CEBF9-A9EC-43FC-98F2-43E936D08539}" v="1" dt="2023-06-09T10:03:43.889"/>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řední sty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18" autoAdjust="0"/>
    <p:restoredTop sz="94620" autoAdjust="0"/>
  </p:normalViewPr>
  <p:slideViewPr>
    <p:cSldViewPr snapToGrid="0">
      <p:cViewPr varScale="1">
        <p:scale>
          <a:sx n="101" d="100"/>
          <a:sy n="101" d="100"/>
        </p:scale>
        <p:origin x="1212"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289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ocházka Václav" userId="db21bec6-01cc-4bea-a675-3542cc9c4f3c" providerId="ADAL" clId="{956CEBF9-A9EC-43FC-98F2-43E936D08539}"/>
    <pc:docChg chg="custSel modSld">
      <pc:chgData name="Procházka Václav" userId="db21bec6-01cc-4bea-a675-3542cc9c4f3c" providerId="ADAL" clId="{956CEBF9-A9EC-43FC-98F2-43E936D08539}" dt="2023-06-09T10:03:54.137" v="1" actId="478"/>
      <pc:docMkLst>
        <pc:docMk/>
      </pc:docMkLst>
      <pc:sldChg chg="delSp mod">
        <pc:chgData name="Procházka Václav" userId="db21bec6-01cc-4bea-a675-3542cc9c4f3c" providerId="ADAL" clId="{956CEBF9-A9EC-43FC-98F2-43E936D08539}" dt="2023-06-09T10:03:54.137" v="1" actId="478"/>
        <pc:sldMkLst>
          <pc:docMk/>
          <pc:sldMk cId="641646682" sldId="266"/>
        </pc:sldMkLst>
        <pc:inkChg chg="del">
          <ac:chgData name="Procházka Václav" userId="db21bec6-01cc-4bea-a675-3542cc9c4f3c" providerId="ADAL" clId="{956CEBF9-A9EC-43FC-98F2-43E936D08539}" dt="2023-06-09T10:03:53.205" v="0" actId="478"/>
          <ac:inkMkLst>
            <pc:docMk/>
            <pc:sldMk cId="641646682" sldId="266"/>
            <ac:inkMk id="20" creationId="{8042F99D-D403-5A83-E0C5-EFFB731AAB03}"/>
          </ac:inkMkLst>
        </pc:inkChg>
        <pc:inkChg chg="del">
          <ac:chgData name="Procházka Václav" userId="db21bec6-01cc-4bea-a675-3542cc9c4f3c" providerId="ADAL" clId="{956CEBF9-A9EC-43FC-98F2-43E936D08539}" dt="2023-06-09T10:03:54.137" v="1" actId="478"/>
          <ac:inkMkLst>
            <pc:docMk/>
            <pc:sldMk cId="641646682" sldId="266"/>
            <ac:inkMk id="21" creationId="{0D5C9954-A473-C028-8F89-CA9756DFD010}"/>
          </ac:inkMkLst>
        </pc:ink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8ADE46DC-61A8-46B1-B8C9-BBF86F71AC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8D895E0A-D3F0-4656-BBCD-80A98657244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1F4C8A-A48C-4E58-BB2E-37E888725D80}" type="datetimeFigureOut">
              <a:rPr lang="cs-CZ" smtClean="0"/>
              <a:t>09.06.2023</a:t>
            </a:fld>
            <a:endParaRPr lang="cs-CZ"/>
          </a:p>
        </p:txBody>
      </p:sp>
      <p:sp>
        <p:nvSpPr>
          <p:cNvPr id="4" name="Zástupný symbol pro zápatí 3">
            <a:extLst>
              <a:ext uri="{FF2B5EF4-FFF2-40B4-BE49-F238E27FC236}">
                <a16:creationId xmlns:a16="http://schemas.microsoft.com/office/drawing/2014/main" id="{895A22C1-0776-4FEE-9A20-52C74E6D0AF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45AC7678-B73E-421C-9E33-C768A8D1A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5BFCC5-44E6-49CA-83CB-649DB4519448}" type="slidenum">
              <a:rPr lang="cs-CZ" smtClean="0"/>
              <a:t>‹#›</a:t>
            </a:fld>
            <a:endParaRPr lang="cs-CZ"/>
          </a:p>
        </p:txBody>
      </p:sp>
    </p:spTree>
    <p:extLst>
      <p:ext uri="{BB962C8B-B14F-4D97-AF65-F5344CB8AC3E}">
        <p14:creationId xmlns:p14="http://schemas.microsoft.com/office/powerpoint/2010/main" val="17789256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5T15:20:07.74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1 221,'4318'0,"-4287"-2,-1-1,42-10,-15 3,2-2,-37 7,0 0,39-1,98 7,70-2,-123-11,27-2,15 0,35-1,-156 14,0-1,32-8,-29 5,43-3,30 7,-39 1,124-15,-114 7,1 2,113 7,-66 1,1826-2,-1911-1,63-12,-62 6,58-1,-66 6,51-9,-50 5,44-2,305 8,-181 1,-143 2,0 3,0 3,81 22,-35-7,-56-17,-1-2,2-3,72-4,-26-1,697 3,-773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5T15:15:34.3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1 110,'0'-1,"0"0,1-1,-1 1,1 0,0 0,-1 0,1 0,0 0,0 0,0 0,-1 0,1 0,0 0,0 1,1-1,-1 0,0 0,0 1,0-1,0 1,0-1,1 1,-1 0,0-1,0 1,1 0,1 0,42-5,-40 5,85-14,-63 8,51-3,204 9,-126 1,-129-3,0 0,32-8,-30 5,47-4,-58 9,14-1,0 0,61-13,-63 9,1 1,0 2,44 2,-63 0,11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5T15:15:43.4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30,'1'-1,"-1"0,0 0,0 0,1 0,-1 0,1 1,-1-1,1 0,-1 0,1 0,0 1,-1-1,1 0,0 0,-1 1,1-1,0 1,0-1,0 1,0-1,-1 1,1-1,0 1,0 0,0-1,2 1,29-6,-29 6,78-6,103 7,-65 1,564-2,-656 1,1 2,30 7,-28-5,46 4,-55-9,28 1,94 14,-80-6,1-4,0-2,65-6,-15 0,-53 3,8-1,1 3,94 14,-131-12,53 1,-15-2,-5 10,-48-9,36 4,313-5,-187-5,720 2,-885 1,0 0,0 2,0 0,16 5,-31-8,19 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5T15:15:48.8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57,'876'0,"-849"-2,0 0,32-8,-29 4,45-2,-8 7,106-8,-19-5,231 10,-208 6,1401-2,-1552 1,-1 2,0 1,0 1,28 9,-26-6,1-1,0-2,32 3,-6-7,-4 1,76 11,141 45,-210-45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5T15:16:10.3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70,'931'0,"-896"2,53 9,4 0,344-6,-243-7,2295 2,-2457-2,57-9,16-2,415 10,-267 5,-177-1,85-3,-95-10,-48 7,0 2,21-3,329 4,-189 4,1570-2,-1730 1,-1 1,0 0,20 6,-17-3,36 3,-28-5,32 8,-35-5,-1-2,29 1,84-7,58 4,-91 11,31 2,35-17,73 4,-159 10,-49-6,36 2,446-5,-263-5,-175 0,0-3,0-4,141-34,-160 20,-49 18,1 0,1 0,-1 1,22-4,-18 5,1 0,-1-2,0 0,29-13,-25 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5T15:16:23.4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1,'658'0,"-635"1,1 1,33 8,30 3,25 1,-70-7,47 1,594-7,-325-3,-338 1,1-1,36-9,-35 6,0 1,26-1,171 6,-196-1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5T15:22:13.1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10037,'1'-4,"0"-1,1 1,-1-1,1 1,-1 0,1 0,1 0,-1 0,0 0,1 0,0 1,0-1,0 1,0 0,1 0,-1 0,7-4,4-3,0 1,0 0,25-10,-19 11,0 0,-1-2,0 0,0-2,25-19,-31 20,1 0,0-2,-1 1,16-20,-7 4,43-40,-46 48,-2 0,0-2,16-26,11-15,119-127,-129 155,-27 28,0 1,-1-1,0 0,0 0,9-16,55-106,-61 114,0 1,1 0,1 1,21-21,14-17,97-121,-108 135,1 2,59-44,-63 52,-1-1,-2-2,45-57,-19 21,53-69,-6 9,-5 1,-70 93,11-13,2 12,53-35,19-14,-69 52,-29 23,-1-2,0 0,0 0,-1-1,-1-1,0 0,17-22,-15 13,-6 11,0 0,-1-1,0 1,-1-1,0-1,0 1,-1-1,-1 0,0 0,0 0,1-17,-3-254,-4 125,3-1253,1 1392,0 0,1 1,1-1,1 1,11-33,43-80,0 0,-52 113,0 0,-2 0,0-1,-1 0,1-33,-6-12,0 45,1 0,1 0,1 0,1 0,5-29,1 7,-2 1,-1-2,-2 1,-2 0,-8-72,4 94,-1-1,-1 1,0 0,-2 0,-11-24,6 16,-11-38,7 9,2-1,3 0,2-1,-1-62,11-601,1 683,11-63,-7 62,3-60,-10-64,11-230,7-120,-18 486,-2 0,-7-31,5 29,-4-50,8-314,2 184,-2 184,-1 1,-8-36,4 32,-2-44,5-435,5 259,-1 234,0 0,6-23,-5 26,0-1,0 1,-1-1,0-15,-1 25,0 0,0 0,-1 0,1 0,0 0,-1 1,1-1,0 0,-1 0,1 1,-1-1,0 0,1 0,-1 1,1-1,-1 0,0 1,1-1,-1 1,0-1,0 1,0 0,1-1,-1 1,0 0,0-1,0 1,0 0,0 0,0 0,1 0,-1-1,0 1,0 1,0-1,0 0,0 0,0 0,0 0,1 1,-2-1,-47 17,32-11,-12 0,-1-1,0-1,-1-2,1 0,-41-5,-67 4,132 0,1 0,-1 1,0-1,1 1,0 1,0-1,0 1,0 0,0 0,0 0,1 1,-1 0,1 0,0 0,0 0,1 0,-1 1,1 0,0 0,0 0,0 0,1 0,0 0,0 1,0-1,1 1,0 0,0-1,0 1,1 11,10 50,1-11,22 384,-29 40,-7-261,1-149,-4-1,-21 97,15-74,4 1,7 169,3-115,0-50,-5 106,-9-118,6-56,-2 49,9 71,-3 54,1-197,0 0,0 0,-1-1,0 1,0 0,-1-1,0 1,0-1,-4 6,3-5,0 0,1 0,0 0,0 1,0-1,-2 11,0 22,2 1,2-1,4 52,0-3,0-30,3 0,15 67,-2-11,-13-70,-5-24,2 1,1-1,0 0,10 24,-6-18,0 0,6 50,-11-55,0 0,2 0,0-1,1 0,2 0,8 19,-5-19,-2 1,-1 0,-1 0,0 1,-2 0,0 0,1 30,-2 161,-5-131,1 601,-2-654,-1 0,-11 48,8-49,6-26,-1 0,1 0,0 0,-1 0,1 0,-1 0,0 0,0 0,0-1,0 1,0 0,0 0,0-1,0 1,-1-1,1 1,-1-1,1 0,-1 1,1-1,-1 0,0 0,-2 1,4-2,-1 0,0 0,0 0,1 0,-1 0,0 0,1 0,-1 0,0-1,0 1,1 0,-1 0,0-1,1 1,-1 0,1-1,-1 1,0-1,1 1,-1-1,1 1,-1-1,0 0,0-1,-1 0,1-1,0 1,0 0,0-1,0 1,0-1,0 1,0-6,-4-44,2 0,5-79,1 33,-3-587,-1 672,0 1,-2-1,1 1,-2-1,0 1,0 0,-1 1,0-1,-8-11,-13-32,15 36,11 19,0 1,-1-1,1 0,0 0,0 0,-1 0,1 0,0 0,0 0,0 0,-1 1,1-1,0 0,0 0,0 0,-1 0,1 1,0-1,0 0,0 0,0 1,0-1,-1 0,1 0,0 0,0 1,0-1,0 0,0 0,0 1,0-1,0 0,0 0,0 1,0-1,0 0,0 0,0 1,1 45,-1-35,2 16,2 0,0 0,15 46,-11-46,-2 0,0 0,3 49,-7-52,9 47,-6-46,3 45,-8-55,1 16,0-1,2 1,9 37,-5-27,-2 0,-2 1,-1-1,-6 52,2-1,2 400,-2-446,-10 57,-2 27,12 156,3-173,1-93,0 0,1 0,0-1,2 1,10 25,0 5,-8-19,5 53,-2-12,27 93,-29-126,11 38,6 26,-20-77,15 49,-16-88,-2-15,-2-24,-1-37,4-1,15-92,-1 80,36-185,-43 218,-3-1,-2 1,-8-101,1 39,2 104,-5-300,-28 0,28 307,0 0,-1 1,-16-34,5 12,7 10,2 1,1-1,2 0,-3-47,6 53,-3-41,-11-77,9 75,2 1,5-98,2 69,1 53,1 0,3 0,1 0,2 1,23-58,-30 89,0-1,0 0,-1 0,-1 0,0 0,0 0,-3-20,-20-2298,23 1711,-2 605,-1-1,0 1,-7-26,4 23,2 0,-3-24,4-52,4 0,19-130,-15 161,-5-80,-1 102,0 17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5T15:20:15.77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1 108,'0'-2,"1"0,-1-1,1 1,0 0,-1 0,1 0,0 0,0 0,1 1,-1-1,0 0,1 0,-1 1,1-1,-1 1,1-1,0 1,-1 0,1-1,0 1,0 0,0 0,0 1,0-1,0 0,4 0,6-3,0 2,-1-1,19 0,259 0,-144 6,1392-3,-1516-1,0-2,35-7,-34 5,1 1,25-1,328 4,-178 3,-179-3,0-1,36-9,-12 3,-20 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5T15:20:25.06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1 169,'0'-3,"0"-1,0 0,0 0,1 0,-1 0,1 0,0 0,0 1,0-1,1 0,-1 1,4-7,-2 8,-1 0,0-1,1 1,-1 1,1-1,-1 0,1 0,0 1,0 0,0-1,0 1,0 0,0 1,0-1,0 0,5 1,208-20,-133 14,374 0,-266 8,-163-4,-1 0,1-2,-1-1,28-9,9-2,-13 8,1 3,0 2,85 5,-30 1,2379-3,-2461 1,-1 2,1 1,-1 1,30 9,-29-6,0-2,1 0,46 2,465-7,-264-3,-2288 2,1988-2,0 0,-32-8,30 4,-47-2,-225 8,140 1,139-2,1-2,-36-7,34 5,1 1,-26-1,-485 4,259 3,236-2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5T15:20:32.3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0 179,'1380'0,"-1293"3,102 19,17 2,43-17,37 2,512 9,-634-19,96 15,-43-1,744-11,-494-4,1699 2,-2137-1,52-10,6-1,157-9,-147 13,124 7,9-1,-121-11,-70 6,55 0,-71 6,23 1,74-9,-37-1,106 2,23-1,45-30,-203 34,85 3,-87 3,93-10,-50-1,155 3,-196 7,-26-1,1-2,30-7,-26 4,36-2,65 9,35-3,-104-11,-49 9,1 1,20-3,21 5,-44 2,0-1,0 0,0-1,-1 0,1-1,0-1,-1-1,20-7,-26 8,0 0,0 0,1 0,-1 1,0 0,1 1,12-2,-17 3,-1 0,0 0,0 1,0-1,0 0,0 1,1 0,-1-1,0 1,0 0,-1 0,1 0,0 0,0 0,0 1,-1-1,1 0,0 1,-1 0,1-1,-1 1,0 0,0-1,0 1,1 0,-2 0,1 0,0 0,0 0,-1 0,1 4,5 43,-5-25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5T15:20:42.3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5T15:20:45.57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90,'0'-5,"0"1,0-1,1 1,-1-1,1 1,0-1,0 1,1 0,2-8,-2 10,-1-1,1 1,0 0,0 0,0 0,0 1,0-1,0 0,0 1,1 0,-1-1,1 1,-1 0,1 0,-1 0,1 0,4 0,23-4,1 2,-1 2,1 0,34 5,3-2,1612 1,-876-5,-125 2,-657 1,-1 1,37 9,-33-5,36 2,143-9,31 3,-169 11,-49-9,0 0,21 1,127-5,23 1,-144 9,-26-4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5T15:15:07.95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30,'0'-2,"1"1,-1 0,1 0,0 0,-1-1,1 1,0 0,-1 0,1 0,0 0,0 0,0 1,0-1,0 0,0 0,0 0,0 1,1-1,-1 1,0-1,0 1,0-1,1 1,-1 0,0 0,1-1,1 1,43-5,-41 5,420-3,-218 5,886-2,-1066 2,0 1,32 6,-30-3,47 2,392-7,-225-2,-213 2,56 11,14 1,169-13,37 1,-204 13,-64-8,46 1,68-9,75 5,-112 20,-5-9,68 3,-39-4,-24-1,457-8,-317-6,1132 2,-1340-2,0-3,0-2,84-23,82-9,-204 37,-1 0,1-1,-1 0,0 0,0-1,9-5,32-12,-30 16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5T15:15:14.6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1 113,'867'0,"-694"-14,-31 1,80-4,-106 7,190 7,-148 6,3050-3,-3176-2,0-2,0-1,35-10,29-4,8 9,197 7,-146 5,928-2,-1043 2,62 11,-60-7,58 3,-8-11,-41 1,0 1,86 12,-85-5,94 1,-42-5,20 13,-63-6,-43-8,67 11,105 0,280-14,-446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5T15:15:27.79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1 139,'0'-12,"0"5,0 0,0 0,1 0,0 0,2-11,-2 15,0 1,0 0,1-1,-1 1,0 0,1 0,-1 0,1 0,0 0,0 1,-1-1,1 0,0 1,1-1,-1 1,0 0,0 0,0 0,5-1,13-4,1 2,0 1,0 1,0 0,0 2,1 0,23 4,21 0,1312-2,-704-4,-518 0,166 5,-273 2,65 16,-66-11,67 6,-3-12,101 10,-96-3,195-8,-156-6,329 3,-438 3,49 7,16 2,438-7,-308-7,-234 1,0 0,-1 0,1 0,0-1,-1 0,0-1,0 1,1-1,-1-1,-1 1,1-1,-1-1,12-9,-1 2,-10 8,1 0,-1 0,1 1,0 0,0 0,0 1,0 0,0 0,17 0,7 0,42 5,-22-1,1338 1,-717-5,-31 2,-611 2,1 1,-1 2,47 13,-43-9,0-1,50 3,60-10,-87-3,-1 3,60 9,-63-5,0-2,1-3,-1-2,87-14,-63 3,-39 6,64-3,577 9,-319 3,-326-3,0-1,58-11,-33 5,1 2,0 4,66 5,-12-1,671-2,-631 13,-21 1,-1-15,43 3,-76 11,-67-7,1-2,62 1,116-19,122-2,788 17,-1092-2,57-11,11-1,-77 11,6 2,0-2,-1-1,1-1,42-12,-48 9,1 1,0 0,0 2,26-2,-25 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B6DCFA-EC0B-4DE4-AC22-A9593C39D789}" type="datetimeFigureOut">
              <a:rPr lang="cs-CZ" smtClean="0"/>
              <a:t>09.06.2023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5529B9-F1C0-446E-99DE-18442E8CA5AF}" type="slidenum">
              <a:rPr lang="cs-CZ" smtClean="0"/>
              <a:t>‹#›</a:t>
            </a:fld>
            <a:endParaRPr lang="cs-CZ"/>
          </a:p>
        </p:txBody>
      </p:sp>
    </p:spTree>
    <p:extLst>
      <p:ext uri="{BB962C8B-B14F-4D97-AF65-F5344CB8AC3E}">
        <p14:creationId xmlns:p14="http://schemas.microsoft.com/office/powerpoint/2010/main" val="3285109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675529B9-F1C0-446E-99DE-18442E8CA5AF}" type="slidenum">
              <a:rPr lang="cs-CZ" smtClean="0"/>
              <a:t>7</a:t>
            </a:fld>
            <a:endParaRPr lang="cs-CZ"/>
          </a:p>
        </p:txBody>
      </p:sp>
    </p:spTree>
    <p:extLst>
      <p:ext uri="{BB962C8B-B14F-4D97-AF65-F5344CB8AC3E}">
        <p14:creationId xmlns:p14="http://schemas.microsoft.com/office/powerpoint/2010/main" val="1938084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AC026A-ED42-4E0D-94FE-DDA81D911DF2}"/>
              </a:ext>
            </a:extLst>
          </p:cNvPr>
          <p:cNvSpPr>
            <a:spLocks noGrp="1"/>
          </p:cNvSpPr>
          <p:nvPr>
            <p:ph type="title"/>
          </p:nvPr>
        </p:nvSpPr>
        <p:spPr/>
        <p:txBody>
          <a:bodyPr/>
          <a:lstStyle/>
          <a:p>
            <a:r>
              <a:rPr lang="cs-CZ" dirty="0"/>
              <a:t>Kliknutím lze upravit styl.</a:t>
            </a:r>
          </a:p>
        </p:txBody>
      </p:sp>
      <p:sp>
        <p:nvSpPr>
          <p:cNvPr id="3" name="Zástupný symbol pro obsah 2">
            <a:extLst>
              <a:ext uri="{FF2B5EF4-FFF2-40B4-BE49-F238E27FC236}">
                <a16:creationId xmlns:a16="http://schemas.microsoft.com/office/drawing/2014/main" id="{4A2915AD-53C2-4882-BEDE-23DF76D5C2BA}"/>
              </a:ext>
            </a:extLst>
          </p:cNvPr>
          <p:cNvSpPr>
            <a:spLocks noGrp="1"/>
          </p:cNvSpPr>
          <p:nvPr>
            <p:ph idx="1"/>
          </p:nvPr>
        </p:nvSpPr>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2626419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va obsahy + logo + loga svazů">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0148AF0D-0824-492C-915F-93A2CA64B699}"/>
              </a:ext>
            </a:extLst>
          </p:cNvPr>
          <p:cNvSpPr>
            <a:spLocks noGrp="1"/>
          </p:cNvSpPr>
          <p:nvPr>
            <p:ph sz="half" idx="1"/>
          </p:nvPr>
        </p:nvSpPr>
        <p:spPr>
          <a:xfrm>
            <a:off x="371918" y="1825625"/>
            <a:ext cx="47880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5C9CAE7D-4DED-430A-9008-1024B2EB36F0}"/>
              </a:ext>
            </a:extLst>
          </p:cNvPr>
          <p:cNvSpPr>
            <a:spLocks noGrp="1"/>
          </p:cNvSpPr>
          <p:nvPr>
            <p:ph sz="half" idx="2"/>
          </p:nvPr>
        </p:nvSpPr>
        <p:spPr>
          <a:xfrm>
            <a:off x="5432768" y="1825625"/>
            <a:ext cx="47880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pic>
        <p:nvPicPr>
          <p:cNvPr id="8" name="Obrázek 7">
            <a:extLst>
              <a:ext uri="{FF2B5EF4-FFF2-40B4-BE49-F238E27FC236}">
                <a16:creationId xmlns:a16="http://schemas.microsoft.com/office/drawing/2014/main" id="{4CD6D6B0-2076-41E8-8EA8-F3725D6C52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3723" y="509319"/>
            <a:ext cx="790324" cy="1152000"/>
          </a:xfrm>
          <a:prstGeom prst="rect">
            <a:avLst/>
          </a:prstGeom>
        </p:spPr>
      </p:pic>
      <p:sp>
        <p:nvSpPr>
          <p:cNvPr id="9" name="Nadpis 1">
            <a:extLst>
              <a:ext uri="{FF2B5EF4-FFF2-40B4-BE49-F238E27FC236}">
                <a16:creationId xmlns:a16="http://schemas.microsoft.com/office/drawing/2014/main" id="{63575B32-681D-4FA6-B595-845E96988108}"/>
              </a:ext>
            </a:extLst>
          </p:cNvPr>
          <p:cNvSpPr>
            <a:spLocks noGrp="1"/>
          </p:cNvSpPr>
          <p:nvPr>
            <p:ph type="title"/>
          </p:nvPr>
        </p:nvSpPr>
        <p:spPr>
          <a:xfrm>
            <a:off x="371918" y="365125"/>
            <a:ext cx="9848850" cy="1325563"/>
          </a:xfrm>
        </p:spPr>
        <p:txBody>
          <a:bodyPr/>
          <a:lstStyle/>
          <a:p>
            <a:r>
              <a:rPr lang="cs-CZ" dirty="0"/>
              <a:t>Kliknutím lze upravit styl.</a:t>
            </a:r>
          </a:p>
        </p:txBody>
      </p:sp>
      <p:pic>
        <p:nvPicPr>
          <p:cNvPr id="2" name="Obrázek 1" descr="Obsah obrázku text&#10;&#10;Popis byl vytvořen automaticky">
            <a:extLst>
              <a:ext uri="{FF2B5EF4-FFF2-40B4-BE49-F238E27FC236}">
                <a16:creationId xmlns:a16="http://schemas.microsoft.com/office/drawing/2014/main" id="{56E7ADC0-A1A5-7BD4-A379-07A7FB33A93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74511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D83992-F062-448E-BCC9-81DC442A527C}"/>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251C4307-B6CE-4646-969E-D43F18D7AD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2694ABA3-490E-4AE4-BE61-9FC30D9390BD}"/>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F5BF17F4-B582-4EC2-8373-96AE2871F5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95AF3713-4728-4AC7-94A0-FA874414A4DD}"/>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617489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ovnání + logo">
    <p:spTree>
      <p:nvGrpSpPr>
        <p:cNvPr id="1" name=""/>
        <p:cNvGrpSpPr/>
        <p:nvPr/>
      </p:nvGrpSpPr>
      <p:grpSpPr>
        <a:xfrm>
          <a:off x="0" y="0"/>
          <a:ext cx="0" cy="0"/>
          <a:chOff x="0" y="0"/>
          <a:chExt cx="0" cy="0"/>
        </a:xfrm>
      </p:grpSpPr>
      <p:sp>
        <p:nvSpPr>
          <p:cNvPr id="3" name="Zástupný symbol pro text 2">
            <a:extLst>
              <a:ext uri="{FF2B5EF4-FFF2-40B4-BE49-F238E27FC236}">
                <a16:creationId xmlns:a16="http://schemas.microsoft.com/office/drawing/2014/main" id="{251C4307-B6CE-4646-969E-D43F18D7AD23}"/>
              </a:ext>
            </a:extLst>
          </p:cNvPr>
          <p:cNvSpPr>
            <a:spLocks noGrp="1"/>
          </p:cNvSpPr>
          <p:nvPr>
            <p:ph type="body" idx="1"/>
          </p:nvPr>
        </p:nvSpPr>
        <p:spPr>
          <a:xfrm>
            <a:off x="371918" y="1681163"/>
            <a:ext cx="44926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2694ABA3-490E-4AE4-BE61-9FC30D9390BD}"/>
              </a:ext>
            </a:extLst>
          </p:cNvPr>
          <p:cNvSpPr>
            <a:spLocks noGrp="1"/>
          </p:cNvSpPr>
          <p:nvPr>
            <p:ph sz="half" idx="2"/>
          </p:nvPr>
        </p:nvSpPr>
        <p:spPr>
          <a:xfrm>
            <a:off x="371918" y="2505075"/>
            <a:ext cx="4492625"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F5BF17F4-B582-4EC2-8373-96AE2871F5D4}"/>
              </a:ext>
            </a:extLst>
          </p:cNvPr>
          <p:cNvSpPr>
            <a:spLocks noGrp="1"/>
          </p:cNvSpPr>
          <p:nvPr>
            <p:ph type="body" sz="quarter" idx="3"/>
          </p:nvPr>
        </p:nvSpPr>
        <p:spPr>
          <a:xfrm>
            <a:off x="5707606" y="1681163"/>
            <a:ext cx="45147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95AF3713-4728-4AC7-94A0-FA874414A4DD}"/>
              </a:ext>
            </a:extLst>
          </p:cNvPr>
          <p:cNvSpPr>
            <a:spLocks noGrp="1"/>
          </p:cNvSpPr>
          <p:nvPr>
            <p:ph sz="quarter" idx="4"/>
          </p:nvPr>
        </p:nvSpPr>
        <p:spPr>
          <a:xfrm>
            <a:off x="5707606" y="2505075"/>
            <a:ext cx="4514750"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8" name="Nadpis 1">
            <a:extLst>
              <a:ext uri="{FF2B5EF4-FFF2-40B4-BE49-F238E27FC236}">
                <a16:creationId xmlns:a16="http://schemas.microsoft.com/office/drawing/2014/main" id="{27200FBC-A4F7-4483-AA9F-9CF4E0DC7466}"/>
              </a:ext>
            </a:extLst>
          </p:cNvPr>
          <p:cNvSpPr>
            <a:spLocks noGrp="1"/>
          </p:cNvSpPr>
          <p:nvPr>
            <p:ph type="title"/>
          </p:nvPr>
        </p:nvSpPr>
        <p:spPr>
          <a:xfrm>
            <a:off x="371918" y="327025"/>
            <a:ext cx="9848850" cy="1325563"/>
          </a:xfrm>
        </p:spPr>
        <p:txBody>
          <a:bodyPr/>
          <a:lstStyle/>
          <a:p>
            <a:r>
              <a:rPr lang="cs-CZ" dirty="0"/>
              <a:t>Kliknutím lze upravit styl.</a:t>
            </a:r>
          </a:p>
        </p:txBody>
      </p:sp>
      <p:pic>
        <p:nvPicPr>
          <p:cNvPr id="9" name="Obrázek 8">
            <a:extLst>
              <a:ext uri="{FF2B5EF4-FFF2-40B4-BE49-F238E27FC236}">
                <a16:creationId xmlns:a16="http://schemas.microsoft.com/office/drawing/2014/main" id="{EF3E6F87-5402-461D-ACD3-4CCB92B7A3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1017" y="509319"/>
            <a:ext cx="790324" cy="1152000"/>
          </a:xfrm>
          <a:prstGeom prst="rect">
            <a:avLst/>
          </a:prstGeom>
        </p:spPr>
      </p:pic>
    </p:spTree>
    <p:extLst>
      <p:ext uri="{BB962C8B-B14F-4D97-AF65-F5344CB8AC3E}">
        <p14:creationId xmlns:p14="http://schemas.microsoft.com/office/powerpoint/2010/main" val="3367040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rovnání + logo + loga svazů">
    <p:spTree>
      <p:nvGrpSpPr>
        <p:cNvPr id="1" name=""/>
        <p:cNvGrpSpPr/>
        <p:nvPr/>
      </p:nvGrpSpPr>
      <p:grpSpPr>
        <a:xfrm>
          <a:off x="0" y="0"/>
          <a:ext cx="0" cy="0"/>
          <a:chOff x="0" y="0"/>
          <a:chExt cx="0" cy="0"/>
        </a:xfrm>
      </p:grpSpPr>
      <p:sp>
        <p:nvSpPr>
          <p:cNvPr id="3" name="Zástupný symbol pro text 2">
            <a:extLst>
              <a:ext uri="{FF2B5EF4-FFF2-40B4-BE49-F238E27FC236}">
                <a16:creationId xmlns:a16="http://schemas.microsoft.com/office/drawing/2014/main" id="{251C4307-B6CE-4646-969E-D43F18D7AD23}"/>
              </a:ext>
            </a:extLst>
          </p:cNvPr>
          <p:cNvSpPr>
            <a:spLocks noGrp="1"/>
          </p:cNvSpPr>
          <p:nvPr>
            <p:ph type="body" idx="1"/>
          </p:nvPr>
        </p:nvSpPr>
        <p:spPr>
          <a:xfrm>
            <a:off x="371918" y="1681163"/>
            <a:ext cx="44926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2694ABA3-490E-4AE4-BE61-9FC30D9390BD}"/>
              </a:ext>
            </a:extLst>
          </p:cNvPr>
          <p:cNvSpPr>
            <a:spLocks noGrp="1"/>
          </p:cNvSpPr>
          <p:nvPr>
            <p:ph sz="half" idx="2"/>
          </p:nvPr>
        </p:nvSpPr>
        <p:spPr>
          <a:xfrm>
            <a:off x="371918" y="2505075"/>
            <a:ext cx="4492625"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F5BF17F4-B582-4EC2-8373-96AE2871F5D4}"/>
              </a:ext>
            </a:extLst>
          </p:cNvPr>
          <p:cNvSpPr>
            <a:spLocks noGrp="1"/>
          </p:cNvSpPr>
          <p:nvPr>
            <p:ph type="body" sz="quarter" idx="3"/>
          </p:nvPr>
        </p:nvSpPr>
        <p:spPr>
          <a:xfrm>
            <a:off x="5707606" y="1681163"/>
            <a:ext cx="45147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95AF3713-4728-4AC7-94A0-FA874414A4DD}"/>
              </a:ext>
            </a:extLst>
          </p:cNvPr>
          <p:cNvSpPr>
            <a:spLocks noGrp="1"/>
          </p:cNvSpPr>
          <p:nvPr>
            <p:ph sz="quarter" idx="4"/>
          </p:nvPr>
        </p:nvSpPr>
        <p:spPr>
          <a:xfrm>
            <a:off x="5707606" y="2505075"/>
            <a:ext cx="4514750"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8" name="Nadpis 1">
            <a:extLst>
              <a:ext uri="{FF2B5EF4-FFF2-40B4-BE49-F238E27FC236}">
                <a16:creationId xmlns:a16="http://schemas.microsoft.com/office/drawing/2014/main" id="{27200FBC-A4F7-4483-AA9F-9CF4E0DC7466}"/>
              </a:ext>
            </a:extLst>
          </p:cNvPr>
          <p:cNvSpPr>
            <a:spLocks noGrp="1"/>
          </p:cNvSpPr>
          <p:nvPr>
            <p:ph type="title"/>
          </p:nvPr>
        </p:nvSpPr>
        <p:spPr>
          <a:xfrm>
            <a:off x="371918" y="327025"/>
            <a:ext cx="9848850" cy="1325563"/>
          </a:xfrm>
        </p:spPr>
        <p:txBody>
          <a:bodyPr/>
          <a:lstStyle/>
          <a:p>
            <a:r>
              <a:rPr lang="cs-CZ" dirty="0"/>
              <a:t>Kliknutím lze upravit styl.</a:t>
            </a:r>
          </a:p>
        </p:txBody>
      </p:sp>
      <p:pic>
        <p:nvPicPr>
          <p:cNvPr id="9" name="Obrázek 8">
            <a:extLst>
              <a:ext uri="{FF2B5EF4-FFF2-40B4-BE49-F238E27FC236}">
                <a16:creationId xmlns:a16="http://schemas.microsoft.com/office/drawing/2014/main" id="{EF3E6F87-5402-461D-ACD3-4CCB92B7A3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1016" y="509319"/>
            <a:ext cx="790324" cy="1152000"/>
          </a:xfrm>
          <a:prstGeom prst="rect">
            <a:avLst/>
          </a:prstGeom>
        </p:spPr>
      </p:pic>
      <p:pic>
        <p:nvPicPr>
          <p:cNvPr id="2" name="Obrázek 1" descr="Obsah obrázku text&#10;&#10;Popis byl vytvořen automaticky">
            <a:extLst>
              <a:ext uri="{FF2B5EF4-FFF2-40B4-BE49-F238E27FC236}">
                <a16:creationId xmlns:a16="http://schemas.microsoft.com/office/drawing/2014/main" id="{3AEFA7A2-5F1B-0DDC-B924-4D9FA5332E3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06387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6A74DD-5A4C-407D-9E2F-D2F590FB8807}"/>
              </a:ext>
            </a:extLst>
          </p:cNvPr>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2653552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0139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go ČMKOS + loga svazů">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9D7F39CF-EAF8-4D6B-86B5-0D768187F6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52359" y="565672"/>
            <a:ext cx="3287282" cy="4791642"/>
          </a:xfrm>
          <a:prstGeom prst="rect">
            <a:avLst/>
          </a:prstGeom>
        </p:spPr>
      </p:pic>
      <p:pic>
        <p:nvPicPr>
          <p:cNvPr id="2" name="Obrázek 1" descr="Obsah obrázku text&#10;&#10;Popis byl vytvořen automaticky">
            <a:extLst>
              <a:ext uri="{FF2B5EF4-FFF2-40B4-BE49-F238E27FC236}">
                <a16:creationId xmlns:a16="http://schemas.microsoft.com/office/drawing/2014/main" id="{7A96DBA7-6B67-B931-97A6-FF0BB4D2E83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20201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Wordcloud">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F3BE27E4-D59F-450A-AC38-51AB318094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60183" y="560583"/>
            <a:ext cx="9071634" cy="5736833"/>
          </a:xfrm>
          <a:prstGeom prst="rect">
            <a:avLst/>
          </a:prstGeom>
        </p:spPr>
      </p:pic>
    </p:spTree>
    <p:extLst>
      <p:ext uri="{BB962C8B-B14F-4D97-AF65-F5344CB8AC3E}">
        <p14:creationId xmlns:p14="http://schemas.microsoft.com/office/powerpoint/2010/main" val="2928995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oga svazů">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AF424E35-37F5-6C65-A167-B331ABAF5E1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141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663726-40FC-43D6-AC99-463346803BA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BCC2FDF2-D538-4BAF-A14F-0B4F6173D8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967FFCA2-DD15-46FD-8DB8-C9B4606B2D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Tree>
    <p:extLst>
      <p:ext uri="{BB962C8B-B14F-4D97-AF65-F5344CB8AC3E}">
        <p14:creationId xmlns:p14="http://schemas.microsoft.com/office/powerpoint/2010/main" val="1156989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Úvodní snímek + závork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C13823-E89F-4744-9928-31C8E126E14A}"/>
              </a:ext>
            </a:extLst>
          </p:cNvPr>
          <p:cNvSpPr>
            <a:spLocks noGrp="1"/>
          </p:cNvSpPr>
          <p:nvPr>
            <p:ph type="ctrTitle"/>
          </p:nvPr>
        </p:nvSpPr>
        <p:spPr>
          <a:xfrm>
            <a:off x="1524000" y="1122363"/>
            <a:ext cx="9144000" cy="2387600"/>
          </a:xfrm>
          <a:ln>
            <a:noFill/>
          </a:ln>
        </p:spPr>
        <p:txBody>
          <a:bodyPr anchor="b"/>
          <a:lstStyle>
            <a:lvl1pPr algn="ctr">
              <a:defRPr sz="6000"/>
            </a:lvl1pPr>
          </a:lstStyle>
          <a:p>
            <a:r>
              <a:rPr lang="cs-CZ" dirty="0"/>
              <a:t>Kliknutím lze upravit styl.</a:t>
            </a:r>
          </a:p>
        </p:txBody>
      </p:sp>
      <p:sp>
        <p:nvSpPr>
          <p:cNvPr id="3" name="Podnadpis 2">
            <a:extLst>
              <a:ext uri="{FF2B5EF4-FFF2-40B4-BE49-F238E27FC236}">
                <a16:creationId xmlns:a16="http://schemas.microsoft.com/office/drawing/2014/main" id="{F43DB534-3E9F-40C2-A2EC-FBFAC7BE38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Tree>
    <p:extLst>
      <p:ext uri="{BB962C8B-B14F-4D97-AF65-F5344CB8AC3E}">
        <p14:creationId xmlns:p14="http://schemas.microsoft.com/office/powerpoint/2010/main" val="4254148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ED22FD-2526-4D17-9B42-FA733EE1B74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E0A26E1C-726C-4B28-B4AE-7743CE0AF2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2431AB16-97E5-4D41-B8F2-D1DE0DAACB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Tree>
    <p:extLst>
      <p:ext uri="{BB962C8B-B14F-4D97-AF65-F5344CB8AC3E}">
        <p14:creationId xmlns:p14="http://schemas.microsoft.com/office/powerpoint/2010/main" val="273130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Úvodní snímek + logo + logo svazů">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C13823-E89F-4744-9928-31C8E126E14A}"/>
              </a:ext>
            </a:extLst>
          </p:cNvPr>
          <p:cNvSpPr>
            <a:spLocks noGrp="1"/>
          </p:cNvSpPr>
          <p:nvPr>
            <p:ph type="ctrTitle"/>
          </p:nvPr>
        </p:nvSpPr>
        <p:spPr>
          <a:xfrm>
            <a:off x="1524000" y="3249781"/>
            <a:ext cx="9144000" cy="1772160"/>
          </a:xfrm>
        </p:spPr>
        <p:txBody>
          <a:bodyPr anchor="b">
            <a:normAutofit/>
          </a:bodyPr>
          <a:lstStyle>
            <a:lvl1pPr algn="ctr">
              <a:defRPr sz="5400"/>
            </a:lvl1pPr>
          </a:lstStyle>
          <a:p>
            <a:r>
              <a:rPr lang="cs-CZ" dirty="0"/>
              <a:t>Kliknutím lze upravit styl.</a:t>
            </a:r>
          </a:p>
        </p:txBody>
      </p:sp>
      <p:sp>
        <p:nvSpPr>
          <p:cNvPr id="3" name="Podnadpis 2">
            <a:extLst>
              <a:ext uri="{FF2B5EF4-FFF2-40B4-BE49-F238E27FC236}">
                <a16:creationId xmlns:a16="http://schemas.microsoft.com/office/drawing/2014/main" id="{F43DB534-3E9F-40C2-A2EC-FBFAC7BE38A1}"/>
              </a:ext>
            </a:extLst>
          </p:cNvPr>
          <p:cNvSpPr>
            <a:spLocks noGrp="1"/>
          </p:cNvSpPr>
          <p:nvPr>
            <p:ph type="subTitle" idx="1"/>
          </p:nvPr>
        </p:nvSpPr>
        <p:spPr>
          <a:xfrm>
            <a:off x="1524000" y="5115764"/>
            <a:ext cx="9144000" cy="50499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pic>
        <p:nvPicPr>
          <p:cNvPr id="6" name="Obrázek 5">
            <a:extLst>
              <a:ext uri="{FF2B5EF4-FFF2-40B4-BE49-F238E27FC236}">
                <a16:creationId xmlns:a16="http://schemas.microsoft.com/office/drawing/2014/main" id="{9D7F39CF-EAF8-4D6B-86B5-0D768187F6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8811" y="517631"/>
            <a:ext cx="1874378" cy="2732150"/>
          </a:xfrm>
          <a:prstGeom prst="rect">
            <a:avLst/>
          </a:prstGeom>
        </p:spPr>
      </p:pic>
      <p:pic>
        <p:nvPicPr>
          <p:cNvPr id="4" name="Obrázek 3" descr="Obsah obrázku text&#10;&#10;Popis byl vytvořen automaticky">
            <a:extLst>
              <a:ext uri="{FF2B5EF4-FFF2-40B4-BE49-F238E27FC236}">
                <a16:creationId xmlns:a16="http://schemas.microsoft.com/office/drawing/2014/main" id="{D08CB764-64B5-D3EE-4DC3-ED679156136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0231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adpis a obsah + loga svazů">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AC026A-ED42-4E0D-94FE-DDA81D911DF2}"/>
              </a:ext>
            </a:extLst>
          </p:cNvPr>
          <p:cNvSpPr>
            <a:spLocks noGrp="1"/>
          </p:cNvSpPr>
          <p:nvPr>
            <p:ph type="title"/>
          </p:nvPr>
        </p:nvSpPr>
        <p:spPr/>
        <p:txBody>
          <a:bodyPr/>
          <a:lstStyle/>
          <a:p>
            <a:r>
              <a:rPr lang="cs-CZ" dirty="0"/>
              <a:t>Kliknutím lze upravit styl.</a:t>
            </a:r>
          </a:p>
        </p:txBody>
      </p:sp>
      <p:sp>
        <p:nvSpPr>
          <p:cNvPr id="3" name="Zástupný symbol pro obsah 2">
            <a:extLst>
              <a:ext uri="{FF2B5EF4-FFF2-40B4-BE49-F238E27FC236}">
                <a16:creationId xmlns:a16="http://schemas.microsoft.com/office/drawing/2014/main" id="{4A2915AD-53C2-4882-BEDE-23DF76D5C2BA}"/>
              </a:ext>
            </a:extLst>
          </p:cNvPr>
          <p:cNvSpPr>
            <a:spLocks noGrp="1"/>
          </p:cNvSpPr>
          <p:nvPr>
            <p:ph idx="1"/>
          </p:nvPr>
        </p:nvSpPr>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4" name="Obrázek 3" descr="Obsah obrázku text&#10;&#10;Popis byl vytvořen automaticky">
            <a:extLst>
              <a:ext uri="{FF2B5EF4-FFF2-40B4-BE49-F238E27FC236}">
                <a16:creationId xmlns:a16="http://schemas.microsoft.com/office/drawing/2014/main" id="{D706DD17-C678-0E00-3D13-1A24BA3F1C7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78552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Nadpis a obsah + logo">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AC026A-ED42-4E0D-94FE-DDA81D911DF2}"/>
              </a:ext>
            </a:extLst>
          </p:cNvPr>
          <p:cNvSpPr>
            <a:spLocks noGrp="1"/>
          </p:cNvSpPr>
          <p:nvPr>
            <p:ph type="title"/>
          </p:nvPr>
        </p:nvSpPr>
        <p:spPr>
          <a:xfrm>
            <a:off x="371918" y="365125"/>
            <a:ext cx="9848850" cy="1325563"/>
          </a:xfrm>
        </p:spPr>
        <p:txBody>
          <a:bodyPr/>
          <a:lstStyle/>
          <a:p>
            <a:r>
              <a:rPr lang="cs-CZ" dirty="0"/>
              <a:t>Kliknutím lze upravit styl.</a:t>
            </a:r>
          </a:p>
        </p:txBody>
      </p:sp>
      <p:sp>
        <p:nvSpPr>
          <p:cNvPr id="3" name="Zástupný symbol pro obsah 2">
            <a:extLst>
              <a:ext uri="{FF2B5EF4-FFF2-40B4-BE49-F238E27FC236}">
                <a16:creationId xmlns:a16="http://schemas.microsoft.com/office/drawing/2014/main" id="{4A2915AD-53C2-4882-BEDE-23DF76D5C2BA}"/>
              </a:ext>
            </a:extLst>
          </p:cNvPr>
          <p:cNvSpPr>
            <a:spLocks noGrp="1"/>
          </p:cNvSpPr>
          <p:nvPr>
            <p:ph idx="1"/>
          </p:nvPr>
        </p:nvSpPr>
        <p:spPr>
          <a:xfrm>
            <a:off x="371918" y="1825625"/>
            <a:ext cx="984885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pic>
        <p:nvPicPr>
          <p:cNvPr id="5" name="Obrázek 4">
            <a:extLst>
              <a:ext uri="{FF2B5EF4-FFF2-40B4-BE49-F238E27FC236}">
                <a16:creationId xmlns:a16="http://schemas.microsoft.com/office/drawing/2014/main" id="{077941D3-377E-4B52-A864-6BA32E88A4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3723" y="509319"/>
            <a:ext cx="790324" cy="1152000"/>
          </a:xfrm>
          <a:prstGeom prst="rect">
            <a:avLst/>
          </a:prstGeom>
        </p:spPr>
      </p:pic>
    </p:spTree>
    <p:extLst>
      <p:ext uri="{BB962C8B-B14F-4D97-AF65-F5344CB8AC3E}">
        <p14:creationId xmlns:p14="http://schemas.microsoft.com/office/powerpoint/2010/main" val="1276143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Nadpis a obsah + logo + loga svazů">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AC026A-ED42-4E0D-94FE-DDA81D911DF2}"/>
              </a:ext>
            </a:extLst>
          </p:cNvPr>
          <p:cNvSpPr>
            <a:spLocks noGrp="1"/>
          </p:cNvSpPr>
          <p:nvPr>
            <p:ph type="title"/>
          </p:nvPr>
        </p:nvSpPr>
        <p:spPr>
          <a:xfrm>
            <a:off x="371918" y="365125"/>
            <a:ext cx="9848850" cy="1325563"/>
          </a:xfrm>
        </p:spPr>
        <p:txBody>
          <a:bodyPr/>
          <a:lstStyle/>
          <a:p>
            <a:r>
              <a:rPr lang="cs-CZ" dirty="0"/>
              <a:t>Kliknutím lze upravit styl.</a:t>
            </a:r>
          </a:p>
        </p:txBody>
      </p:sp>
      <p:sp>
        <p:nvSpPr>
          <p:cNvPr id="3" name="Zástupný symbol pro obsah 2">
            <a:extLst>
              <a:ext uri="{FF2B5EF4-FFF2-40B4-BE49-F238E27FC236}">
                <a16:creationId xmlns:a16="http://schemas.microsoft.com/office/drawing/2014/main" id="{4A2915AD-53C2-4882-BEDE-23DF76D5C2BA}"/>
              </a:ext>
            </a:extLst>
          </p:cNvPr>
          <p:cNvSpPr>
            <a:spLocks noGrp="1"/>
          </p:cNvSpPr>
          <p:nvPr>
            <p:ph idx="1"/>
          </p:nvPr>
        </p:nvSpPr>
        <p:spPr>
          <a:xfrm>
            <a:off x="371918" y="1825625"/>
            <a:ext cx="984885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pic>
        <p:nvPicPr>
          <p:cNvPr id="5" name="Obrázek 4">
            <a:extLst>
              <a:ext uri="{FF2B5EF4-FFF2-40B4-BE49-F238E27FC236}">
                <a16:creationId xmlns:a16="http://schemas.microsoft.com/office/drawing/2014/main" id="{077941D3-377E-4B52-A864-6BA32E88A4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3724" y="509319"/>
            <a:ext cx="790324" cy="1152000"/>
          </a:xfrm>
          <a:prstGeom prst="rect">
            <a:avLst/>
          </a:prstGeom>
        </p:spPr>
      </p:pic>
      <p:pic>
        <p:nvPicPr>
          <p:cNvPr id="7" name="Obrázek 6">
            <a:extLst>
              <a:ext uri="{FF2B5EF4-FFF2-40B4-BE49-F238E27FC236}">
                <a16:creationId xmlns:a16="http://schemas.microsoft.com/office/drawing/2014/main" id="{E28C07AE-6B74-4389-9631-E66E0B2D0C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08533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FD4F90-815B-4B9B-989A-786CC23D8AED}"/>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BF23BCB1-8E92-4033-B7DC-6CF89068BA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Tree>
    <p:extLst>
      <p:ext uri="{BB962C8B-B14F-4D97-AF65-F5344CB8AC3E}">
        <p14:creationId xmlns:p14="http://schemas.microsoft.com/office/powerpoint/2010/main" val="1537392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0D046A-9551-49ED-A0D4-C096439C4071}"/>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CC35FBF7-498D-49A9-ACE8-039A8826C0AC}"/>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6D0B4631-0629-45FE-A9FE-787401F9F37A}"/>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34191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va obsahy + logo">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0148AF0D-0824-492C-915F-93A2CA64B699}"/>
              </a:ext>
            </a:extLst>
          </p:cNvPr>
          <p:cNvSpPr>
            <a:spLocks noGrp="1"/>
          </p:cNvSpPr>
          <p:nvPr>
            <p:ph sz="half" idx="1"/>
          </p:nvPr>
        </p:nvSpPr>
        <p:spPr>
          <a:xfrm>
            <a:off x="371918" y="1825625"/>
            <a:ext cx="47880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5C9CAE7D-4DED-430A-9008-1024B2EB36F0}"/>
              </a:ext>
            </a:extLst>
          </p:cNvPr>
          <p:cNvSpPr>
            <a:spLocks noGrp="1"/>
          </p:cNvSpPr>
          <p:nvPr>
            <p:ph sz="half" idx="2"/>
          </p:nvPr>
        </p:nvSpPr>
        <p:spPr>
          <a:xfrm>
            <a:off x="5432768" y="1825625"/>
            <a:ext cx="47880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pic>
        <p:nvPicPr>
          <p:cNvPr id="8" name="Obrázek 7">
            <a:extLst>
              <a:ext uri="{FF2B5EF4-FFF2-40B4-BE49-F238E27FC236}">
                <a16:creationId xmlns:a16="http://schemas.microsoft.com/office/drawing/2014/main" id="{4CD6D6B0-2076-41E8-8EA8-F3725D6C52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3723" y="509319"/>
            <a:ext cx="790324" cy="1152000"/>
          </a:xfrm>
          <a:prstGeom prst="rect">
            <a:avLst/>
          </a:prstGeom>
        </p:spPr>
      </p:pic>
      <p:sp>
        <p:nvSpPr>
          <p:cNvPr id="9" name="Nadpis 1">
            <a:extLst>
              <a:ext uri="{FF2B5EF4-FFF2-40B4-BE49-F238E27FC236}">
                <a16:creationId xmlns:a16="http://schemas.microsoft.com/office/drawing/2014/main" id="{63575B32-681D-4FA6-B595-845E96988108}"/>
              </a:ext>
            </a:extLst>
          </p:cNvPr>
          <p:cNvSpPr>
            <a:spLocks noGrp="1"/>
          </p:cNvSpPr>
          <p:nvPr>
            <p:ph type="title"/>
          </p:nvPr>
        </p:nvSpPr>
        <p:spPr>
          <a:xfrm>
            <a:off x="371918" y="365125"/>
            <a:ext cx="9848850" cy="1325563"/>
          </a:xfrm>
        </p:spPr>
        <p:txBody>
          <a:bodyPr/>
          <a:lstStyle/>
          <a:p>
            <a:r>
              <a:rPr lang="cs-CZ" dirty="0"/>
              <a:t>Kliknutím lze upravit styl.</a:t>
            </a:r>
          </a:p>
        </p:txBody>
      </p:sp>
    </p:spTree>
    <p:extLst>
      <p:ext uri="{BB962C8B-B14F-4D97-AF65-F5344CB8AC3E}">
        <p14:creationId xmlns:p14="http://schemas.microsoft.com/office/powerpoint/2010/main" val="4190911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72D618F0-BB19-4130-BBFC-87558D00F6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symbol pro text 2">
            <a:extLst>
              <a:ext uri="{FF2B5EF4-FFF2-40B4-BE49-F238E27FC236}">
                <a16:creationId xmlns:a16="http://schemas.microsoft.com/office/drawing/2014/main" id="{24DEAE1D-A1D4-4EDF-A5B3-9289F7535B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3867511396"/>
      </p:ext>
    </p:extLst>
  </p:cSld>
  <p:clrMap bg1="dk1" tx1="lt1" bg2="dk2" tx2="lt2" accent1="accent1" accent2="accent2" accent3="accent3" accent4="accent4" accent5="accent5" accent6="accent6" hlink="hlink" folHlink="folHlink"/>
  <p:sldLayoutIdLst>
    <p:sldLayoutId id="2147483650" r:id="rId1"/>
    <p:sldLayoutId id="2147483731" r:id="rId2"/>
    <p:sldLayoutId id="2147483694" r:id="rId3"/>
    <p:sldLayoutId id="2147483697" r:id="rId4"/>
    <p:sldLayoutId id="2147483687" r:id="rId5"/>
    <p:sldLayoutId id="2147483698" r:id="rId6"/>
    <p:sldLayoutId id="2147483651" r:id="rId7"/>
    <p:sldLayoutId id="2147483688" r:id="rId8"/>
    <p:sldLayoutId id="2147483652" r:id="rId9"/>
    <p:sldLayoutId id="2147483699" r:id="rId10"/>
    <p:sldLayoutId id="2147483653" r:id="rId11"/>
    <p:sldLayoutId id="2147483691" r:id="rId12"/>
    <p:sldLayoutId id="2147483700" r:id="rId13"/>
    <p:sldLayoutId id="2147483654" r:id="rId14"/>
    <p:sldLayoutId id="2147483655" r:id="rId15"/>
    <p:sldLayoutId id="2147483728" r:id="rId16"/>
    <p:sldLayoutId id="2147483729" r:id="rId17"/>
    <p:sldLayoutId id="2147483730" r:id="rId18"/>
    <p:sldLayoutId id="2147483656" r:id="rId19"/>
    <p:sldLayoutId id="2147483657" r:id="rId20"/>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customXml" Target="../ink/ink6.xml"/><Relationship Id="rId7" Type="http://schemas.openxmlformats.org/officeDocument/2006/relationships/customXml" Target="../ink/ink3.xml"/><Relationship Id="rId12" Type="http://schemas.openxmlformats.org/officeDocument/2006/relationships/image" Target="../media/image17.png"/><Relationship Id="rId2"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customXml" Target="../ink/ink4.xml"/><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customXml" Target="../ink/ink12.xml"/><Relationship Id="rId18" Type="http://schemas.openxmlformats.org/officeDocument/2006/relationships/image" Target="../media/image22.png"/><Relationship Id="rId3" Type="http://schemas.openxmlformats.org/officeDocument/2006/relationships/customXml" Target="../ink/ink7.xml"/><Relationship Id="rId7" Type="http://schemas.openxmlformats.org/officeDocument/2006/relationships/customXml" Target="../ink/ink9.xml"/><Relationship Id="rId12" Type="http://schemas.openxmlformats.org/officeDocument/2006/relationships/image" Target="../media/image190.png"/><Relationship Id="rId17" Type="http://schemas.openxmlformats.org/officeDocument/2006/relationships/customXml" Target="../ink/ink14.xml"/><Relationship Id="rId2" Type="http://schemas.openxmlformats.org/officeDocument/2006/relationships/image" Target="../media/image10.png"/><Relationship Id="rId16" Type="http://schemas.openxmlformats.org/officeDocument/2006/relationships/image" Target="../media/image210.png"/><Relationship Id="rId1" Type="http://schemas.openxmlformats.org/officeDocument/2006/relationships/slideLayout" Target="../slideLayouts/slideLayout1.xml"/><Relationship Id="rId6" Type="http://schemas.openxmlformats.org/officeDocument/2006/relationships/image" Target="../media/image160.png"/><Relationship Id="rId11" Type="http://schemas.openxmlformats.org/officeDocument/2006/relationships/customXml" Target="../ink/ink11.xml"/><Relationship Id="rId5" Type="http://schemas.openxmlformats.org/officeDocument/2006/relationships/customXml" Target="../ink/ink8.xml"/><Relationship Id="rId15" Type="http://schemas.openxmlformats.org/officeDocument/2006/relationships/customXml" Target="../ink/ink13.xml"/><Relationship Id="rId10" Type="http://schemas.openxmlformats.org/officeDocument/2006/relationships/image" Target="../media/image180.png"/><Relationship Id="rId4" Type="http://schemas.openxmlformats.org/officeDocument/2006/relationships/image" Target="../media/image150.png"/><Relationship Id="rId9" Type="http://schemas.openxmlformats.org/officeDocument/2006/relationships/customXml" Target="../ink/ink10.xml"/><Relationship Id="rId14" Type="http://schemas.openxmlformats.org/officeDocument/2006/relationships/image" Target="../media/image20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2F5D3835-5C71-4706-8337-5B0046FAB88E}"/>
              </a:ext>
            </a:extLst>
          </p:cNvPr>
          <p:cNvSpPr>
            <a:spLocks noGrp="1"/>
          </p:cNvSpPr>
          <p:nvPr>
            <p:ph type="subTitle" idx="1"/>
          </p:nvPr>
        </p:nvSpPr>
        <p:spPr>
          <a:xfrm>
            <a:off x="188625" y="4367448"/>
            <a:ext cx="11735390" cy="1885867"/>
          </a:xfrm>
        </p:spPr>
        <p:txBody>
          <a:bodyPr>
            <a:normAutofit/>
          </a:bodyPr>
          <a:lstStyle/>
          <a:p>
            <a:r>
              <a:rPr lang="cs-CZ" sz="3200" i="1" dirty="0"/>
              <a:t>Praha, Petiční výbor Poslanecké sněmovny Parlamentu ČR </a:t>
            </a:r>
          </a:p>
          <a:p>
            <a:r>
              <a:rPr lang="cs-CZ" sz="3200" i="1" dirty="0"/>
              <a:t>     </a:t>
            </a:r>
            <a:r>
              <a:rPr lang="cs-CZ" i="1" dirty="0"/>
              <a:t>6. června 2023</a:t>
            </a:r>
          </a:p>
          <a:p>
            <a:r>
              <a:rPr lang="cs-CZ" dirty="0"/>
              <a:t>      JUDr. Vít Samek</a:t>
            </a:r>
          </a:p>
        </p:txBody>
      </p:sp>
      <p:pic>
        <p:nvPicPr>
          <p:cNvPr id="4" name="Obrázek 3" descr="Obsah obrázku text, snímek obrazovky, software, počítač&#10;&#10;Popis byl vytvořen automaticky">
            <a:extLst>
              <a:ext uri="{FF2B5EF4-FFF2-40B4-BE49-F238E27FC236}">
                <a16:creationId xmlns:a16="http://schemas.microsoft.com/office/drawing/2014/main" id="{CD744353-B58D-49C8-FC10-4948423FF27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188625" y="208719"/>
            <a:ext cx="4710242" cy="3724183"/>
          </a:xfrm>
          <a:prstGeom prst="rect">
            <a:avLst/>
          </a:prstGeom>
          <a:ln>
            <a:noFill/>
          </a:ln>
          <a:extLst>
            <a:ext uri="{53640926-AAD7-44D8-BBD7-CCE9431645EC}">
              <a14:shadowObscured xmlns:a14="http://schemas.microsoft.com/office/drawing/2010/main"/>
            </a:ext>
          </a:extLst>
        </p:spPr>
      </p:pic>
      <p:pic>
        <p:nvPicPr>
          <p:cNvPr id="5" name="Obrázek 4" descr="Obsah obrázku text, snímek obrazovky, software, počítač&#10;&#10;Popis byl vytvořen automaticky">
            <a:extLst>
              <a:ext uri="{FF2B5EF4-FFF2-40B4-BE49-F238E27FC236}">
                <a16:creationId xmlns:a16="http://schemas.microsoft.com/office/drawing/2014/main" id="{7B924D62-ECE5-E7FD-DEB4-2FD2823B672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7213773" y="284330"/>
            <a:ext cx="4710242" cy="37241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0502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A7B34236-F40E-DF36-49F7-CA657E0A2DEC}"/>
              </a:ext>
            </a:extLst>
          </p:cNvPr>
          <p:cNvSpPr txBox="1"/>
          <p:nvPr/>
        </p:nvSpPr>
        <p:spPr>
          <a:xfrm>
            <a:off x="275302" y="77414"/>
            <a:ext cx="11385755" cy="553998"/>
          </a:xfrm>
          <a:prstGeom prst="rect">
            <a:avLst/>
          </a:prstGeom>
          <a:noFill/>
        </p:spPr>
        <p:txBody>
          <a:bodyPr wrap="square">
            <a:spAutoFit/>
          </a:bodyPr>
          <a:lstStyle/>
          <a:p>
            <a:r>
              <a:rPr lang="cs-CZ" sz="3000" dirty="0">
                <a:latin typeface="Times New Roman" panose="02020603050405020304" pitchFamily="18" charset="0"/>
                <a:cs typeface="Times New Roman" panose="02020603050405020304" pitchFamily="18" charset="0"/>
              </a:rPr>
              <a:t>Zákon č. 582/1991 Sb., o organizaci a provádění sociálního zabezpečení</a:t>
            </a:r>
          </a:p>
        </p:txBody>
      </p:sp>
      <p:sp>
        <p:nvSpPr>
          <p:cNvPr id="5" name="TextovéPole 4">
            <a:extLst>
              <a:ext uri="{FF2B5EF4-FFF2-40B4-BE49-F238E27FC236}">
                <a16:creationId xmlns:a16="http://schemas.microsoft.com/office/drawing/2014/main" id="{FA987269-1502-DAA6-969D-10852B8F217B}"/>
              </a:ext>
            </a:extLst>
          </p:cNvPr>
          <p:cNvSpPr txBox="1"/>
          <p:nvPr/>
        </p:nvSpPr>
        <p:spPr>
          <a:xfrm>
            <a:off x="275302" y="563499"/>
            <a:ext cx="11641396" cy="6217087"/>
          </a:xfrm>
          <a:prstGeom prst="rect">
            <a:avLst/>
          </a:prstGeom>
          <a:noFill/>
        </p:spPr>
        <p:txBody>
          <a:bodyPr wrap="square">
            <a:spAutoFit/>
          </a:bodyPr>
          <a:lstStyle/>
          <a:p>
            <a:pPr algn="ctr"/>
            <a:r>
              <a:rPr lang="cs-CZ" sz="2800" dirty="0">
                <a:latin typeface="Times New Roman" panose="02020603050405020304" pitchFamily="18" charset="0"/>
                <a:cs typeface="Times New Roman" panose="02020603050405020304" pitchFamily="18" charset="0"/>
              </a:rPr>
              <a:t>§ 4a</a:t>
            </a:r>
          </a:p>
          <a:p>
            <a:pPr algn="ctr"/>
            <a:endParaRPr lang="cs-CZ" sz="600" dirty="0"/>
          </a:p>
          <a:p>
            <a:r>
              <a:rPr lang="cs-CZ" sz="2600" b="1" dirty="0">
                <a:latin typeface="Times New Roman" panose="02020603050405020304" pitchFamily="18" charset="0"/>
                <a:cs typeface="Times New Roman" panose="02020603050405020304" pitchFamily="18" charset="0"/>
              </a:rPr>
              <a:t>Ministerstvo předkládá vládě do 30. června kalendářního roku, který končí číslicí 4 </a:t>
            </a:r>
            <a:r>
              <a:rPr lang="cs-CZ" sz="2600" dirty="0">
                <a:latin typeface="Times New Roman" panose="02020603050405020304" pitchFamily="18" charset="0"/>
                <a:cs typeface="Times New Roman" panose="02020603050405020304" pitchFamily="18" charset="0"/>
              </a:rPr>
              <a:t>nebo 9, </a:t>
            </a:r>
            <a:r>
              <a:rPr lang="cs-CZ" sz="2600" b="1" dirty="0">
                <a:latin typeface="Times New Roman" panose="02020603050405020304" pitchFamily="18" charset="0"/>
                <a:cs typeface="Times New Roman" panose="02020603050405020304" pitchFamily="18" charset="0"/>
              </a:rPr>
              <a:t>Zprávu o stavu důchodového systému České republiky </a:t>
            </a:r>
            <a:r>
              <a:rPr lang="cs-CZ" sz="2600" dirty="0">
                <a:latin typeface="Times New Roman" panose="02020603050405020304" pitchFamily="18" charset="0"/>
                <a:cs typeface="Times New Roman" panose="02020603050405020304" pitchFamily="18" charset="0"/>
              </a:rPr>
              <a:t>a o jeho předpokládaném vývoji se zřetelem na demografickou situaci České republiky a na očekávaný populační a ekonomický vývoj. </a:t>
            </a:r>
            <a:r>
              <a:rPr lang="cs-CZ" sz="2600" dirty="0">
                <a:solidFill>
                  <a:srgbClr val="FFFF00"/>
                </a:solidFill>
                <a:latin typeface="Times New Roman" panose="02020603050405020304" pitchFamily="18" charset="0"/>
                <a:cs typeface="Times New Roman" panose="02020603050405020304" pitchFamily="18" charset="0"/>
              </a:rPr>
              <a:t>Tato zpráva obsahuje zejména informaci o tom, jak by měl být důchodový věk stanoven, aby bylo dosaženo stavu, kdy by očekávaná střední délka života jednotlivých generací při jeho dosažení činila jednu čtvrtinu součtu tohoto věku a této očekávané střední délky života, a to pro všechny osoby, které dosáhly v roce předložení zprávy věku 25 až 54 let; </a:t>
            </a:r>
            <a:r>
              <a:rPr lang="cs-CZ" sz="2600" dirty="0">
                <a:latin typeface="Times New Roman" panose="02020603050405020304" pitchFamily="18" charset="0"/>
                <a:cs typeface="Times New Roman" panose="02020603050405020304" pitchFamily="18" charset="0"/>
              </a:rPr>
              <a:t>tato informace vychází z údajů obsažených ve zprávě zpracované Českým statistickým úřadem podle § 10b. V případě, kdy alespoň pro jednu generaci uvedenou v předchozí větě platí, že podíl očekávané střední délky života při dosažení důchodového věku podle zákona o důchodovém pojištění a součtu tohoto věku a této očekávané střední délky života je menší než 24 % nebo větší než 26 %, </a:t>
            </a:r>
            <a:r>
              <a:rPr lang="cs-CZ" sz="2600" dirty="0">
                <a:solidFill>
                  <a:srgbClr val="FFFF00"/>
                </a:solidFill>
                <a:latin typeface="Times New Roman" panose="02020603050405020304" pitchFamily="18" charset="0"/>
                <a:cs typeface="Times New Roman" panose="02020603050405020304" pitchFamily="18" charset="0"/>
              </a:rPr>
              <a:t>obsahuje tato zpráva též informaci o úpravě důchodového věku podle předchozí věty.</a:t>
            </a:r>
          </a:p>
        </p:txBody>
      </p:sp>
    </p:spTree>
    <p:extLst>
      <p:ext uri="{BB962C8B-B14F-4D97-AF65-F5344CB8AC3E}">
        <p14:creationId xmlns:p14="http://schemas.microsoft.com/office/powerpoint/2010/main" val="1922214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9623B51E-A184-BFD4-7034-E9D76ED32967}"/>
              </a:ext>
            </a:extLst>
          </p:cNvPr>
          <p:cNvSpPr txBox="1"/>
          <p:nvPr/>
        </p:nvSpPr>
        <p:spPr>
          <a:xfrm>
            <a:off x="501444" y="264227"/>
            <a:ext cx="11385755" cy="553998"/>
          </a:xfrm>
          <a:prstGeom prst="rect">
            <a:avLst/>
          </a:prstGeom>
          <a:noFill/>
        </p:spPr>
        <p:txBody>
          <a:bodyPr wrap="square">
            <a:spAutoFit/>
          </a:bodyPr>
          <a:lstStyle/>
          <a:p>
            <a:r>
              <a:rPr lang="cs-CZ" sz="3000" dirty="0">
                <a:latin typeface="Times New Roman" panose="02020603050405020304" pitchFamily="18" charset="0"/>
                <a:cs typeface="Times New Roman" panose="02020603050405020304" pitchFamily="18" charset="0"/>
              </a:rPr>
              <a:t>Zákon č. 582/1991 Sb., o organizaci a provádění sociálního zabezpečení</a:t>
            </a:r>
          </a:p>
        </p:txBody>
      </p:sp>
      <p:sp>
        <p:nvSpPr>
          <p:cNvPr id="4" name="TextovéPole 3">
            <a:extLst>
              <a:ext uri="{FF2B5EF4-FFF2-40B4-BE49-F238E27FC236}">
                <a16:creationId xmlns:a16="http://schemas.microsoft.com/office/drawing/2014/main" id="{B03CBFB4-4E4D-381F-AE50-0BD046219400}"/>
              </a:ext>
            </a:extLst>
          </p:cNvPr>
          <p:cNvSpPr txBox="1"/>
          <p:nvPr/>
        </p:nvSpPr>
        <p:spPr>
          <a:xfrm>
            <a:off x="648928" y="1179981"/>
            <a:ext cx="11248103" cy="5386090"/>
          </a:xfrm>
          <a:prstGeom prst="rect">
            <a:avLst/>
          </a:prstGeom>
          <a:noFill/>
        </p:spPr>
        <p:txBody>
          <a:bodyPr wrap="square">
            <a:spAutoFit/>
          </a:bodyPr>
          <a:lstStyle/>
          <a:p>
            <a:pPr algn="ctr"/>
            <a:r>
              <a:rPr lang="cs-CZ" sz="2800" dirty="0">
                <a:latin typeface="Times New Roman" panose="02020603050405020304" pitchFamily="18" charset="0"/>
                <a:cs typeface="Times New Roman" panose="02020603050405020304" pitchFamily="18" charset="0"/>
              </a:rPr>
              <a:t>§ 4b</a:t>
            </a:r>
          </a:p>
          <a:p>
            <a:pPr algn="ctr"/>
            <a:endParaRPr lang="cs-CZ" sz="800" dirty="0">
              <a:latin typeface="Times New Roman" panose="02020603050405020304" pitchFamily="18" charset="0"/>
              <a:cs typeface="Times New Roman" panose="02020603050405020304" pitchFamily="18" charset="0"/>
            </a:endParaRPr>
          </a:p>
          <a:p>
            <a:r>
              <a:rPr lang="cs-CZ" sz="2800" dirty="0">
                <a:solidFill>
                  <a:srgbClr val="FFFF00"/>
                </a:solidFill>
                <a:latin typeface="Times New Roman" panose="02020603050405020304" pitchFamily="18" charset="0"/>
                <a:cs typeface="Times New Roman" panose="02020603050405020304" pitchFamily="18" charset="0"/>
              </a:rPr>
              <a:t>Dojde-li v souladu s využitím § 4a k posunutí hranice důchodového věku, ministerstvo předloží vládě </a:t>
            </a:r>
            <a:r>
              <a:rPr lang="cs-CZ" sz="2800" dirty="0">
                <a:latin typeface="Times New Roman" panose="02020603050405020304" pitchFamily="18" charset="0"/>
                <a:cs typeface="Times New Roman" panose="02020603050405020304" pitchFamily="18" charset="0"/>
              </a:rPr>
              <a:t>3 roky před termínem schválené úpravy důchodového věku, do 31. prosince kalendářního roku, </a:t>
            </a:r>
            <a:r>
              <a:rPr lang="cs-CZ" sz="2800" dirty="0">
                <a:solidFill>
                  <a:srgbClr val="FFFF00"/>
                </a:solidFill>
                <a:latin typeface="Times New Roman" panose="02020603050405020304" pitchFamily="18" charset="0"/>
                <a:cs typeface="Times New Roman" panose="02020603050405020304" pitchFamily="18" charset="0"/>
              </a:rPr>
              <a:t>zprávu, která obsahuje zpřesňující informaci Českého statistického úřadu</a:t>
            </a:r>
            <a:r>
              <a:rPr lang="cs-CZ" sz="2800" dirty="0">
                <a:latin typeface="Times New Roman" panose="02020603050405020304" pitchFamily="18" charset="0"/>
                <a:cs typeface="Times New Roman" panose="02020603050405020304" pitchFamily="18" charset="0"/>
              </a:rPr>
              <a:t> o očekávané střední délce života dotčených pojištěnců, informaci o očekávané naději dožití ve zdraví těchto pojištěnců zpracovanou Ústavem zdravotnických informací a statistiky České republiky a informaci o předpokládané míře nezaměstnanosti v době posunutí hranice jejich důchodového věku zpracovanou Výzkumným ústavem práce a sociálních věcí, v. v. i. </a:t>
            </a:r>
            <a:r>
              <a:rPr lang="cs-CZ" sz="2800" b="1" dirty="0">
                <a:solidFill>
                  <a:srgbClr val="FFFF00"/>
                </a:solidFill>
                <a:latin typeface="Times New Roman" panose="02020603050405020304" pitchFamily="18" charset="0"/>
                <a:cs typeface="Times New Roman" panose="02020603050405020304" pitchFamily="18" charset="0"/>
              </a:rPr>
              <a:t>Na základě posouzení těchto informací může vláda navrhnout korekci úpravy posunuté hranice důchodového věku.</a:t>
            </a:r>
          </a:p>
        </p:txBody>
      </p:sp>
    </p:spTree>
    <p:extLst>
      <p:ext uri="{BB962C8B-B14F-4D97-AF65-F5344CB8AC3E}">
        <p14:creationId xmlns:p14="http://schemas.microsoft.com/office/powerpoint/2010/main" val="4080581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717BAD-8251-438A-BA0C-05FD09694D06}"/>
              </a:ext>
            </a:extLst>
          </p:cNvPr>
          <p:cNvSpPr>
            <a:spLocks noGrp="1"/>
          </p:cNvSpPr>
          <p:nvPr>
            <p:ph type="title"/>
          </p:nvPr>
        </p:nvSpPr>
        <p:spPr>
          <a:xfrm>
            <a:off x="838200" y="231776"/>
            <a:ext cx="10515600" cy="825500"/>
          </a:xfrm>
        </p:spPr>
        <p:txBody>
          <a:bodyPr>
            <a:normAutofit/>
          </a:bodyPr>
          <a:lstStyle/>
          <a:p>
            <a:pPr algn="ctr"/>
            <a:r>
              <a:rPr lang="cs-CZ" altLang="cs-CZ" sz="3200" b="0" dirty="0"/>
              <a:t>Nárůst počtu úmrtí v období leden 2020 až srpen 2021</a:t>
            </a:r>
            <a:br>
              <a:rPr lang="cs-CZ" altLang="cs-CZ" sz="3200" b="0" dirty="0"/>
            </a:br>
            <a:r>
              <a:rPr lang="cs-CZ" altLang="cs-CZ" sz="1600" b="0" dirty="0"/>
              <a:t>Zdroj: Pension </a:t>
            </a:r>
            <a:r>
              <a:rPr lang="cs-CZ" altLang="cs-CZ" sz="1600" b="0" dirty="0" err="1"/>
              <a:t>at</a:t>
            </a:r>
            <a:r>
              <a:rPr lang="cs-CZ" altLang="cs-CZ" sz="1600" b="0" dirty="0"/>
              <a:t> a Glance, OECD 2021</a:t>
            </a:r>
            <a:endParaRPr lang="cs-CZ" sz="1600" b="0" dirty="0"/>
          </a:p>
        </p:txBody>
      </p:sp>
      <p:pic>
        <p:nvPicPr>
          <p:cNvPr id="3" name="Obrázek 2">
            <a:extLst>
              <a:ext uri="{FF2B5EF4-FFF2-40B4-BE49-F238E27FC236}">
                <a16:creationId xmlns:a16="http://schemas.microsoft.com/office/drawing/2014/main" id="{63F00DD4-E1B5-42BC-A562-FC55A2A3CC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247650" y="1111750"/>
            <a:ext cx="11681818" cy="5441449"/>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p14="http://schemas.microsoft.com/office/powerpoint/2010/main">
        <mc:Choice Requires="p14">
          <p:contentPart p14:bwMode="auto" r:id="rId3">
            <p14:nvContentPartPr>
              <p14:cNvPr id="4" name="Rukopis 3">
                <a:extLst>
                  <a:ext uri="{FF2B5EF4-FFF2-40B4-BE49-F238E27FC236}">
                    <a16:creationId xmlns:a16="http://schemas.microsoft.com/office/drawing/2014/main" id="{DC827BBE-9BBB-1FE4-D558-950AD595DD18}"/>
                  </a:ext>
                </a:extLst>
              </p14:cNvPr>
              <p14:cNvContentPartPr/>
              <p14:nvPr/>
            </p14:nvContentPartPr>
            <p14:xfrm>
              <a:off x="9635474" y="2698653"/>
              <a:ext cx="926280" cy="3613680"/>
            </p14:xfrm>
          </p:contentPart>
        </mc:Choice>
        <mc:Fallback xmlns="">
          <p:pic>
            <p:nvPicPr>
              <p:cNvPr id="4" name="Rukopis 3">
                <a:extLst>
                  <a:ext uri="{FF2B5EF4-FFF2-40B4-BE49-F238E27FC236}">
                    <a16:creationId xmlns:a16="http://schemas.microsoft.com/office/drawing/2014/main" id="{DC827BBE-9BBB-1FE4-D558-950AD595DD18}"/>
                  </a:ext>
                </a:extLst>
              </p:cNvPr>
              <p:cNvPicPr/>
              <p:nvPr/>
            </p:nvPicPr>
            <p:blipFill>
              <a:blip r:embed="rId4"/>
              <a:stretch>
                <a:fillRect/>
              </a:stretch>
            </p:blipFill>
            <p:spPr>
              <a:xfrm>
                <a:off x="9581474" y="2590653"/>
                <a:ext cx="1033920" cy="3829320"/>
              </a:xfrm>
              <a:prstGeom prst="rect">
                <a:avLst/>
              </a:prstGeom>
            </p:spPr>
          </p:pic>
        </mc:Fallback>
      </mc:AlternateContent>
    </p:spTree>
    <p:extLst>
      <p:ext uri="{BB962C8B-B14F-4D97-AF65-F5344CB8AC3E}">
        <p14:creationId xmlns:p14="http://schemas.microsoft.com/office/powerpoint/2010/main" val="2736793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87C9FB77-B853-6B14-072C-8C3970A867E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7485" y="641555"/>
            <a:ext cx="11936360" cy="6074340"/>
          </a:xfrm>
          <a:prstGeom prst="rect">
            <a:avLst/>
          </a:prstGeom>
          <a:noFill/>
          <a:ln>
            <a:noFill/>
          </a:ln>
        </p:spPr>
      </p:pic>
      <p:sp>
        <p:nvSpPr>
          <p:cNvPr id="4" name="TextovéPole 3">
            <a:extLst>
              <a:ext uri="{FF2B5EF4-FFF2-40B4-BE49-F238E27FC236}">
                <a16:creationId xmlns:a16="http://schemas.microsoft.com/office/drawing/2014/main" id="{2553E96D-C29C-7D34-D5ED-6CD939674193}"/>
              </a:ext>
            </a:extLst>
          </p:cNvPr>
          <p:cNvSpPr txBox="1"/>
          <p:nvPr/>
        </p:nvSpPr>
        <p:spPr>
          <a:xfrm>
            <a:off x="-78659" y="142105"/>
            <a:ext cx="12024851" cy="390363"/>
          </a:xfrm>
          <a:prstGeom prst="rect">
            <a:avLst/>
          </a:prstGeom>
          <a:noFill/>
        </p:spPr>
        <p:txBody>
          <a:bodyPr wrap="square">
            <a:spAutoFit/>
          </a:bodyPr>
          <a:lstStyle/>
          <a:p>
            <a:pPr indent="450215" algn="just">
              <a:lnSpc>
                <a:spcPct val="110000"/>
              </a:lnSpc>
              <a:spcBef>
                <a:spcPts val="1200"/>
              </a:spcBef>
            </a:pPr>
            <a:r>
              <a:rPr lang="cs-CZ" sz="1900" b="1" dirty="0">
                <a:effectLst/>
                <a:latin typeface="Times New Roman" panose="02020603050405020304" pitchFamily="18" charset="0"/>
                <a:ea typeface="Calibri" panose="020F0502020204030204" pitchFamily="34" charset="0"/>
                <a:cs typeface="Times New Roman" panose="02020603050405020304" pitchFamily="18" charset="0"/>
              </a:rPr>
              <a:t>Graf OECD o zkracování očekávané délky doby dožití v členských zemích OECD v době pandemie COVID-19</a:t>
            </a:r>
            <a:endParaRPr lang="cs-CZ" sz="19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5903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a:extLst>
              <a:ext uri="{FF2B5EF4-FFF2-40B4-BE49-F238E27FC236}">
                <a16:creationId xmlns:a16="http://schemas.microsoft.com/office/drawing/2014/main" id="{643371F9-175E-21F4-CA0F-CA3FBFAD027E}"/>
              </a:ext>
            </a:extLst>
          </p:cNvPr>
          <p:cNvGraphicFramePr>
            <a:graphicFrameLocks noGrp="1"/>
          </p:cNvGraphicFramePr>
          <p:nvPr>
            <p:extLst>
              <p:ext uri="{D42A27DB-BD31-4B8C-83A1-F6EECF244321}">
                <p14:modId xmlns:p14="http://schemas.microsoft.com/office/powerpoint/2010/main" val="1013448224"/>
              </p:ext>
            </p:extLst>
          </p:nvPr>
        </p:nvGraphicFramePr>
        <p:xfrm>
          <a:off x="0" y="0"/>
          <a:ext cx="12192000" cy="6890352"/>
        </p:xfrm>
        <a:graphic>
          <a:graphicData uri="http://schemas.openxmlformats.org/drawingml/2006/table">
            <a:tbl>
              <a:tblPr firstRow="1" firstCol="1" bandRow="1">
                <a:tableStyleId>{5C22544A-7EE6-4342-B048-85BDC9FD1C3A}</a:tableStyleId>
              </a:tblPr>
              <a:tblGrid>
                <a:gridCol w="1741130">
                  <a:extLst>
                    <a:ext uri="{9D8B030D-6E8A-4147-A177-3AD203B41FA5}">
                      <a16:colId xmlns:a16="http://schemas.microsoft.com/office/drawing/2014/main" val="396560553"/>
                    </a:ext>
                  </a:extLst>
                </a:gridCol>
                <a:gridCol w="2029613">
                  <a:extLst>
                    <a:ext uri="{9D8B030D-6E8A-4147-A177-3AD203B41FA5}">
                      <a16:colId xmlns:a16="http://schemas.microsoft.com/office/drawing/2014/main" val="679627680"/>
                    </a:ext>
                  </a:extLst>
                </a:gridCol>
                <a:gridCol w="2264900">
                  <a:extLst>
                    <a:ext uri="{9D8B030D-6E8A-4147-A177-3AD203B41FA5}">
                      <a16:colId xmlns:a16="http://schemas.microsoft.com/office/drawing/2014/main" val="861733435"/>
                    </a:ext>
                  </a:extLst>
                </a:gridCol>
                <a:gridCol w="2133958">
                  <a:extLst>
                    <a:ext uri="{9D8B030D-6E8A-4147-A177-3AD203B41FA5}">
                      <a16:colId xmlns:a16="http://schemas.microsoft.com/office/drawing/2014/main" val="217655"/>
                    </a:ext>
                  </a:extLst>
                </a:gridCol>
                <a:gridCol w="1992786">
                  <a:extLst>
                    <a:ext uri="{9D8B030D-6E8A-4147-A177-3AD203B41FA5}">
                      <a16:colId xmlns:a16="http://schemas.microsoft.com/office/drawing/2014/main" val="3370460641"/>
                    </a:ext>
                  </a:extLst>
                </a:gridCol>
                <a:gridCol w="2029613">
                  <a:extLst>
                    <a:ext uri="{9D8B030D-6E8A-4147-A177-3AD203B41FA5}">
                      <a16:colId xmlns:a16="http://schemas.microsoft.com/office/drawing/2014/main" val="3686113678"/>
                    </a:ext>
                  </a:extLst>
                </a:gridCol>
              </a:tblGrid>
              <a:tr h="240890">
                <a:tc>
                  <a:txBody>
                    <a:bodyPr/>
                    <a:lstStyle/>
                    <a:p>
                      <a:pPr>
                        <a:lnSpc>
                          <a:spcPct val="100000"/>
                        </a:lnSpc>
                      </a:pPr>
                      <a:r>
                        <a:rPr lang="cs-CZ" sz="2800" kern="100" dirty="0">
                          <a:effectLst/>
                        </a:rPr>
                        <a:t> </a:t>
                      </a:r>
                      <a:endParaRPr lang="cs-CZ" sz="28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44450" marR="44450" marT="0" marB="0" anchor="b"/>
                </a:tc>
                <a:tc rowSpan="2">
                  <a:txBody>
                    <a:bodyPr/>
                    <a:lstStyle/>
                    <a:p>
                      <a:pPr algn="ctr">
                        <a:lnSpc>
                          <a:spcPct val="100000"/>
                        </a:lnSpc>
                      </a:pPr>
                      <a:r>
                        <a:rPr lang="cs-CZ" sz="2800" b="0" kern="100" dirty="0">
                          <a:effectLst/>
                          <a:latin typeface="Times New Roman" panose="02020603050405020304" pitchFamily="18" charset="0"/>
                          <a:cs typeface="Times New Roman" panose="02020603050405020304" pitchFamily="18" charset="0"/>
                        </a:rPr>
                        <a:t>Starobní důchodci</a:t>
                      </a:r>
                      <a:endParaRPr lang="cs-CZ" sz="28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0000"/>
                        </a:lnSpc>
                      </a:pPr>
                      <a:r>
                        <a:rPr lang="cs-CZ" sz="2800" b="0" kern="100" dirty="0">
                          <a:effectLst/>
                          <a:latin typeface="Times New Roman" panose="02020603050405020304" pitchFamily="18" charset="0"/>
                          <a:cs typeface="Times New Roman" panose="02020603050405020304" pitchFamily="18" charset="0"/>
                        </a:rPr>
                        <a:t>z toho s předčasným důchodem</a:t>
                      </a:r>
                      <a:endParaRPr lang="cs-CZ" sz="28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0000"/>
                        </a:lnSpc>
                      </a:pPr>
                      <a:r>
                        <a:rPr lang="cs-CZ" sz="2800" b="0" kern="100">
                          <a:effectLst/>
                          <a:latin typeface="Times New Roman" panose="02020603050405020304" pitchFamily="18" charset="0"/>
                          <a:cs typeface="Times New Roman" panose="02020603050405020304" pitchFamily="18" charset="0"/>
                        </a:rPr>
                        <a:t>Invalidní důchodci</a:t>
                      </a:r>
                      <a:endParaRPr lang="cs-CZ" sz="2800" b="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0000"/>
                        </a:lnSpc>
                      </a:pPr>
                      <a:r>
                        <a:rPr lang="cs-CZ" sz="2800" b="0" kern="100">
                          <a:effectLst/>
                          <a:latin typeface="Times New Roman" panose="02020603050405020304" pitchFamily="18" charset="0"/>
                          <a:cs typeface="Times New Roman" panose="02020603050405020304" pitchFamily="18" charset="0"/>
                        </a:rPr>
                        <a:t>Pozůst. důchodci</a:t>
                      </a:r>
                      <a:endParaRPr lang="cs-CZ" sz="2800" b="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0000"/>
                        </a:lnSpc>
                      </a:pPr>
                      <a:r>
                        <a:rPr lang="cs-CZ" sz="2800" b="0" kern="100" dirty="0">
                          <a:effectLst/>
                          <a:latin typeface="Times New Roman" panose="02020603050405020304" pitchFamily="18" charset="0"/>
                          <a:cs typeface="Times New Roman" panose="02020603050405020304" pitchFamily="18" charset="0"/>
                        </a:rPr>
                        <a:t>Důchodci celkem</a:t>
                      </a:r>
                      <a:endParaRPr lang="cs-CZ" sz="28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7162818"/>
                  </a:ext>
                </a:extLst>
              </a:tr>
              <a:tr h="616489">
                <a:tc>
                  <a:txBody>
                    <a:bodyPr/>
                    <a:lstStyle/>
                    <a:p>
                      <a:pPr>
                        <a:lnSpc>
                          <a:spcPct val="100000"/>
                        </a:lnSpc>
                      </a:pPr>
                      <a:r>
                        <a:rPr lang="cs-CZ" sz="2800" kern="100" dirty="0">
                          <a:effectLst/>
                          <a:latin typeface="Times New Roman" panose="02020603050405020304" pitchFamily="18" charset="0"/>
                          <a:cs typeface="Times New Roman" panose="02020603050405020304" pitchFamily="18" charset="0"/>
                        </a:rPr>
                        <a:t> </a:t>
                      </a:r>
                      <a:endParaRPr lang="cs-CZ"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vMerge="1">
                  <a:txBody>
                    <a:bodyPr/>
                    <a:lstStyle/>
                    <a:p>
                      <a:endParaRPr lang="cs-CZ"/>
                    </a:p>
                  </a:txBody>
                  <a:tcPr/>
                </a:tc>
                <a:tc vMerge="1">
                  <a:txBody>
                    <a:bodyPr/>
                    <a:lstStyle/>
                    <a:p>
                      <a:endParaRPr lang="cs-CZ"/>
                    </a:p>
                  </a:txBody>
                  <a:tcPr/>
                </a:tc>
                <a:tc vMerge="1">
                  <a:txBody>
                    <a:bodyPr/>
                    <a:lstStyle/>
                    <a:p>
                      <a:endParaRPr lang="cs-CZ"/>
                    </a:p>
                  </a:txBody>
                  <a:tcP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2040644386"/>
                  </a:ext>
                </a:extLst>
              </a:tr>
              <a:tr h="467516">
                <a:tc>
                  <a:txBody>
                    <a:bodyPr/>
                    <a:lstStyle/>
                    <a:p>
                      <a:pPr algn="ctr">
                        <a:lnSpc>
                          <a:spcPct val="107000"/>
                        </a:lnSpc>
                      </a:pPr>
                      <a:r>
                        <a:rPr lang="cs-CZ" sz="2800" b="0" kern="100" dirty="0">
                          <a:effectLst/>
                          <a:latin typeface="Times New Roman" panose="02020603050405020304" pitchFamily="18" charset="0"/>
                          <a:cs typeface="Times New Roman" panose="02020603050405020304" pitchFamily="18" charset="0"/>
                        </a:rPr>
                        <a:t>09/2021</a:t>
                      </a:r>
                      <a:endParaRPr lang="cs-CZ" sz="28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highlight>
                            <a:srgbClr val="FFFF00"/>
                          </a:highlight>
                          <a:latin typeface="Times New Roman" panose="02020603050405020304" pitchFamily="18" charset="0"/>
                          <a:cs typeface="Times New Roman" panose="02020603050405020304" pitchFamily="18" charset="0"/>
                        </a:rPr>
                        <a:t>2 382 451</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663 387</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414 628</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dirty="0">
                          <a:effectLst/>
                          <a:latin typeface="Times New Roman" panose="02020603050405020304" pitchFamily="18" charset="0"/>
                          <a:cs typeface="Times New Roman" panose="02020603050405020304" pitchFamily="18" charset="0"/>
                        </a:rPr>
                        <a:t>58 590</a:t>
                      </a:r>
                      <a:endParaRPr lang="cs-CZ"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dirty="0">
                          <a:effectLst/>
                          <a:highlight>
                            <a:srgbClr val="FFFF00"/>
                          </a:highlight>
                          <a:latin typeface="Times New Roman" panose="02020603050405020304" pitchFamily="18" charset="0"/>
                          <a:cs typeface="Times New Roman" panose="02020603050405020304" pitchFamily="18" charset="0"/>
                        </a:rPr>
                        <a:t>2 855 669</a:t>
                      </a:r>
                      <a:endParaRPr lang="cs-CZ"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587220678"/>
                  </a:ext>
                </a:extLst>
              </a:tr>
              <a:tr h="467516">
                <a:tc>
                  <a:txBody>
                    <a:bodyPr/>
                    <a:lstStyle/>
                    <a:p>
                      <a:pPr algn="ctr">
                        <a:lnSpc>
                          <a:spcPct val="107000"/>
                        </a:lnSpc>
                      </a:pPr>
                      <a:r>
                        <a:rPr lang="cs-CZ" sz="2800" b="0" kern="100" dirty="0">
                          <a:effectLst/>
                          <a:latin typeface="Times New Roman" panose="02020603050405020304" pitchFamily="18" charset="0"/>
                          <a:cs typeface="Times New Roman" panose="02020603050405020304" pitchFamily="18" charset="0"/>
                        </a:rPr>
                        <a:t>06/2021</a:t>
                      </a:r>
                      <a:endParaRPr lang="cs-CZ" sz="28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2 378 079</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659 445</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414 275</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65 617</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2 857 971</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19407325"/>
                  </a:ext>
                </a:extLst>
              </a:tr>
              <a:tr h="467516">
                <a:tc>
                  <a:txBody>
                    <a:bodyPr/>
                    <a:lstStyle/>
                    <a:p>
                      <a:pPr algn="ctr">
                        <a:lnSpc>
                          <a:spcPct val="107000"/>
                        </a:lnSpc>
                      </a:pPr>
                      <a:r>
                        <a:rPr lang="cs-CZ" sz="2800" b="0" kern="100" dirty="0">
                          <a:effectLst/>
                          <a:latin typeface="Times New Roman" panose="02020603050405020304" pitchFamily="18" charset="0"/>
                          <a:cs typeface="Times New Roman" panose="02020603050405020304" pitchFamily="18" charset="0"/>
                        </a:rPr>
                        <a:t>03/2021</a:t>
                      </a:r>
                      <a:endParaRPr lang="cs-CZ" sz="28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2 385 460</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656 665</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414 913</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64 346</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2 864 719</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64612169"/>
                  </a:ext>
                </a:extLst>
              </a:tr>
              <a:tr h="467516">
                <a:tc>
                  <a:txBody>
                    <a:bodyPr/>
                    <a:lstStyle/>
                    <a:p>
                      <a:pPr algn="ctr">
                        <a:lnSpc>
                          <a:spcPct val="107000"/>
                        </a:lnSpc>
                      </a:pPr>
                      <a:r>
                        <a:rPr lang="cs-CZ" sz="2800" b="0" kern="100" dirty="0">
                          <a:effectLst/>
                          <a:latin typeface="Times New Roman" panose="02020603050405020304" pitchFamily="18" charset="0"/>
                          <a:cs typeface="Times New Roman" panose="02020603050405020304" pitchFamily="18" charset="0"/>
                        </a:rPr>
                        <a:t>12/2020</a:t>
                      </a:r>
                      <a:endParaRPr lang="cs-CZ" sz="28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2 400 479</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652 844</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417 639</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63 306</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2 881 424</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454308373"/>
                  </a:ext>
                </a:extLst>
              </a:tr>
              <a:tr h="467516">
                <a:tc>
                  <a:txBody>
                    <a:bodyPr/>
                    <a:lstStyle/>
                    <a:p>
                      <a:pPr algn="ctr">
                        <a:lnSpc>
                          <a:spcPct val="107000"/>
                        </a:lnSpc>
                      </a:pPr>
                      <a:r>
                        <a:rPr lang="cs-CZ" sz="2800" b="0" kern="100" dirty="0">
                          <a:effectLst/>
                          <a:latin typeface="Times New Roman" panose="02020603050405020304" pitchFamily="18" charset="0"/>
                          <a:cs typeface="Times New Roman" panose="02020603050405020304" pitchFamily="18" charset="0"/>
                        </a:rPr>
                        <a:t>09/2020</a:t>
                      </a:r>
                      <a:endParaRPr lang="cs-CZ" sz="28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2 403 767</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650 079</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418 942</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56 977</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2 879 686</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37846532"/>
                  </a:ext>
                </a:extLst>
              </a:tr>
              <a:tr h="467516">
                <a:tc>
                  <a:txBody>
                    <a:bodyPr/>
                    <a:lstStyle/>
                    <a:p>
                      <a:pPr algn="ctr">
                        <a:lnSpc>
                          <a:spcPct val="107000"/>
                        </a:lnSpc>
                      </a:pPr>
                      <a:r>
                        <a:rPr lang="cs-CZ" sz="2800" b="0" kern="100" dirty="0">
                          <a:effectLst/>
                          <a:latin typeface="Times New Roman" panose="02020603050405020304" pitchFamily="18" charset="0"/>
                          <a:cs typeface="Times New Roman" panose="02020603050405020304" pitchFamily="18" charset="0"/>
                        </a:rPr>
                        <a:t>06/2020</a:t>
                      </a:r>
                      <a:endParaRPr lang="cs-CZ" sz="28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2 409 904</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647 885</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418 881</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64 038</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2 892 823</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95435236"/>
                  </a:ext>
                </a:extLst>
              </a:tr>
              <a:tr h="467516">
                <a:tc>
                  <a:txBody>
                    <a:bodyPr/>
                    <a:lstStyle/>
                    <a:p>
                      <a:pPr algn="ctr">
                        <a:lnSpc>
                          <a:spcPct val="107000"/>
                        </a:lnSpc>
                      </a:pPr>
                      <a:r>
                        <a:rPr lang="cs-CZ" sz="2800" b="0" kern="100" dirty="0">
                          <a:effectLst/>
                          <a:latin typeface="Times New Roman" panose="02020603050405020304" pitchFamily="18" charset="0"/>
                          <a:cs typeface="Times New Roman" panose="02020603050405020304" pitchFamily="18" charset="0"/>
                        </a:rPr>
                        <a:t>03/2020</a:t>
                      </a:r>
                      <a:endParaRPr lang="cs-CZ" sz="28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2 412 354</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645 902</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417 816</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63 888</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2 894 058</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987904002"/>
                  </a:ext>
                </a:extLst>
              </a:tr>
              <a:tr h="467516">
                <a:tc>
                  <a:txBody>
                    <a:bodyPr/>
                    <a:lstStyle/>
                    <a:p>
                      <a:pPr algn="ctr">
                        <a:lnSpc>
                          <a:spcPct val="107000"/>
                        </a:lnSpc>
                      </a:pPr>
                      <a:r>
                        <a:rPr lang="cs-CZ" sz="2800" b="0" kern="100" dirty="0">
                          <a:effectLst/>
                          <a:latin typeface="Times New Roman" panose="02020603050405020304" pitchFamily="18" charset="0"/>
                          <a:cs typeface="Times New Roman" panose="02020603050405020304" pitchFamily="18" charset="0"/>
                        </a:rPr>
                        <a:t>12/2019</a:t>
                      </a:r>
                      <a:endParaRPr lang="cs-CZ" sz="28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highlight>
                            <a:srgbClr val="FFFF00"/>
                          </a:highlight>
                          <a:latin typeface="Times New Roman" panose="02020603050405020304" pitchFamily="18" charset="0"/>
                          <a:cs typeface="Times New Roman" panose="02020603050405020304" pitchFamily="18" charset="0"/>
                        </a:rPr>
                        <a:t>2 414 814</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642 636</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418 983</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63 730</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highlight>
                            <a:srgbClr val="FFFF00"/>
                          </a:highlight>
                          <a:latin typeface="Times New Roman" panose="02020603050405020304" pitchFamily="18" charset="0"/>
                          <a:cs typeface="Times New Roman" panose="02020603050405020304" pitchFamily="18" charset="0"/>
                        </a:rPr>
                        <a:t>2 897 527</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61556648"/>
                  </a:ext>
                </a:extLst>
              </a:tr>
              <a:tr h="467516">
                <a:tc>
                  <a:txBody>
                    <a:bodyPr/>
                    <a:lstStyle/>
                    <a:p>
                      <a:pPr algn="ctr">
                        <a:lnSpc>
                          <a:spcPct val="107000"/>
                        </a:lnSpc>
                      </a:pPr>
                      <a:r>
                        <a:rPr lang="cs-CZ" sz="2800" b="0" kern="100" dirty="0">
                          <a:effectLst/>
                          <a:latin typeface="Times New Roman" panose="02020603050405020304" pitchFamily="18" charset="0"/>
                          <a:cs typeface="Times New Roman" panose="02020603050405020304" pitchFamily="18" charset="0"/>
                        </a:rPr>
                        <a:t>12/2018</a:t>
                      </a:r>
                      <a:endParaRPr lang="cs-CZ" sz="28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2 410 080</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630 896</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421 487</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65 406</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2 896 973</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488943210"/>
                  </a:ext>
                </a:extLst>
              </a:tr>
              <a:tr h="467516">
                <a:tc>
                  <a:txBody>
                    <a:bodyPr/>
                    <a:lstStyle/>
                    <a:p>
                      <a:pPr algn="ctr">
                        <a:lnSpc>
                          <a:spcPct val="107000"/>
                        </a:lnSpc>
                      </a:pPr>
                      <a:r>
                        <a:rPr lang="cs-CZ" sz="2800" b="0" kern="100" dirty="0">
                          <a:effectLst/>
                          <a:latin typeface="Times New Roman" panose="02020603050405020304" pitchFamily="18" charset="0"/>
                          <a:cs typeface="Times New Roman" panose="02020603050405020304" pitchFamily="18" charset="0"/>
                        </a:rPr>
                        <a:t>12/2017</a:t>
                      </a:r>
                      <a:endParaRPr lang="cs-CZ" sz="28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2 403 933</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618 842</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424 242</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67 788</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2 895 963</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24043588"/>
                  </a:ext>
                </a:extLst>
              </a:tr>
              <a:tr h="467516">
                <a:tc>
                  <a:txBody>
                    <a:bodyPr/>
                    <a:lstStyle/>
                    <a:p>
                      <a:pPr algn="ctr">
                        <a:lnSpc>
                          <a:spcPct val="107000"/>
                        </a:lnSpc>
                      </a:pPr>
                      <a:r>
                        <a:rPr lang="cs-CZ" sz="2800" b="0" kern="100" dirty="0">
                          <a:effectLst/>
                          <a:latin typeface="Times New Roman" panose="02020603050405020304" pitchFamily="18" charset="0"/>
                          <a:cs typeface="Times New Roman" panose="02020603050405020304" pitchFamily="18" charset="0"/>
                        </a:rPr>
                        <a:t>12/2016</a:t>
                      </a:r>
                      <a:endParaRPr lang="cs-CZ" sz="28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2 395 382</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603 501</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425 788</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71 299</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2 892 469</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75059942"/>
                  </a:ext>
                </a:extLst>
              </a:tr>
              <a:tr h="467516">
                <a:tc>
                  <a:txBody>
                    <a:bodyPr/>
                    <a:lstStyle/>
                    <a:p>
                      <a:pPr algn="ctr">
                        <a:lnSpc>
                          <a:spcPct val="107000"/>
                        </a:lnSpc>
                      </a:pPr>
                      <a:r>
                        <a:rPr lang="cs-CZ" sz="2800" b="0" kern="100" dirty="0">
                          <a:effectLst/>
                          <a:latin typeface="Times New Roman" panose="02020603050405020304" pitchFamily="18" charset="0"/>
                          <a:cs typeface="Times New Roman" panose="02020603050405020304" pitchFamily="18" charset="0"/>
                        </a:rPr>
                        <a:t>06/2016</a:t>
                      </a:r>
                      <a:endParaRPr lang="cs-CZ" sz="2800" b="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highlight>
                            <a:srgbClr val="FFFF00"/>
                          </a:highlight>
                          <a:latin typeface="Times New Roman" panose="02020603050405020304" pitchFamily="18" charset="0"/>
                          <a:cs typeface="Times New Roman" panose="02020603050405020304" pitchFamily="18" charset="0"/>
                        </a:rPr>
                        <a:t>2 381 012</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595 777</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428 887</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a:effectLst/>
                          <a:latin typeface="Times New Roman" panose="02020603050405020304" pitchFamily="18" charset="0"/>
                          <a:cs typeface="Times New Roman" panose="02020603050405020304" pitchFamily="18" charset="0"/>
                        </a:rPr>
                        <a:t>75 854</a:t>
                      </a:r>
                      <a:endParaRPr lang="cs-CZ"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r>
                        <a:rPr lang="cs-CZ" sz="2800" kern="100" dirty="0">
                          <a:effectLst/>
                          <a:highlight>
                            <a:srgbClr val="FFFF00"/>
                          </a:highlight>
                          <a:latin typeface="Times New Roman" panose="02020603050405020304" pitchFamily="18" charset="0"/>
                          <a:cs typeface="Times New Roman" panose="02020603050405020304" pitchFamily="18" charset="0"/>
                        </a:rPr>
                        <a:t>2 885 753</a:t>
                      </a:r>
                      <a:endParaRPr lang="cs-CZ"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73499985"/>
                  </a:ext>
                </a:extLst>
              </a:tr>
            </a:tbl>
          </a:graphicData>
        </a:graphic>
      </p:graphicFrame>
    </p:spTree>
    <p:extLst>
      <p:ext uri="{BB962C8B-B14F-4D97-AF65-F5344CB8AC3E}">
        <p14:creationId xmlns:p14="http://schemas.microsoft.com/office/powerpoint/2010/main" val="3487154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text, snímek obrazovky, software, displej&#10;&#10;Popis byl vytvořen automaticky">
            <a:extLst>
              <a:ext uri="{FF2B5EF4-FFF2-40B4-BE49-F238E27FC236}">
                <a16:creationId xmlns:a16="http://schemas.microsoft.com/office/drawing/2014/main" id="{3EA515AF-0BA5-DE13-6B5D-F80255514E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175512" y="796413"/>
            <a:ext cx="5920488" cy="5437238"/>
          </a:xfrm>
          <a:prstGeom prst="rect">
            <a:avLst/>
          </a:prstGeom>
          <a:ln>
            <a:noFill/>
          </a:ln>
          <a:extLst>
            <a:ext uri="{53640926-AAD7-44D8-BBD7-CCE9431645EC}">
              <a14:shadowObscured xmlns:a14="http://schemas.microsoft.com/office/drawing/2010/main"/>
            </a:ext>
          </a:extLst>
        </p:spPr>
      </p:pic>
      <p:pic>
        <p:nvPicPr>
          <p:cNvPr id="5" name="Obrázek 4">
            <a:extLst>
              <a:ext uri="{FF2B5EF4-FFF2-40B4-BE49-F238E27FC236}">
                <a16:creationId xmlns:a16="http://schemas.microsoft.com/office/drawing/2014/main" id="{0D05F1B1-FAF1-9129-4EF7-B91F326E59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6096000" y="2871019"/>
            <a:ext cx="5842783" cy="3598607"/>
          </a:xfrm>
          <a:prstGeom prst="rect">
            <a:avLst/>
          </a:prstGeom>
          <a:ln>
            <a:noFill/>
          </a:ln>
          <a:extLst>
            <a:ext uri="{53640926-AAD7-44D8-BBD7-CCE9431645EC}">
              <a14:shadowObscured xmlns:a14="http://schemas.microsoft.com/office/drawing/2010/main"/>
            </a:ext>
          </a:extLst>
        </p:spPr>
      </p:pic>
      <p:sp>
        <p:nvSpPr>
          <p:cNvPr id="13" name="TextovéPole 12">
            <a:extLst>
              <a:ext uri="{FF2B5EF4-FFF2-40B4-BE49-F238E27FC236}">
                <a16:creationId xmlns:a16="http://schemas.microsoft.com/office/drawing/2014/main" id="{3260A326-1B15-9C23-D053-68C0D54DC68F}"/>
              </a:ext>
            </a:extLst>
          </p:cNvPr>
          <p:cNvSpPr txBox="1"/>
          <p:nvPr/>
        </p:nvSpPr>
        <p:spPr>
          <a:xfrm>
            <a:off x="6371303" y="609603"/>
            <a:ext cx="5358581" cy="1841466"/>
          </a:xfrm>
          <a:prstGeom prst="rect">
            <a:avLst/>
          </a:prstGeom>
          <a:noFill/>
        </p:spPr>
        <p:txBody>
          <a:bodyPr wrap="square">
            <a:spAutoFit/>
          </a:bodyPr>
          <a:lstStyle/>
          <a:p>
            <a:pPr>
              <a:lnSpc>
                <a:spcPct val="107000"/>
              </a:lnSpc>
              <a:spcAft>
                <a:spcPts val="800"/>
              </a:spcAft>
            </a:pPr>
            <a:r>
              <a:rPr lang="cs-CZ" sz="3600" kern="100" dirty="0">
                <a:effectLst/>
                <a:latin typeface="Times New Roman" panose="02020603050405020304" pitchFamily="18" charset="0"/>
                <a:ea typeface="Calibri" panose="020F0502020204030204" pitchFamily="34" charset="0"/>
                <a:cs typeface="Times New Roman" panose="02020603050405020304" pitchFamily="18" charset="0"/>
              </a:rPr>
              <a:t>Zaměstnávání cizinců je rovněž důležitý parametr důchodové reformy</a:t>
            </a:r>
            <a:endParaRPr lang="cs-CZ"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2191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AD8F60DB-26C6-B794-4FD7-7B1114A181AC}"/>
              </a:ext>
            </a:extLst>
          </p:cNvPr>
          <p:cNvSpPr txBox="1"/>
          <p:nvPr/>
        </p:nvSpPr>
        <p:spPr>
          <a:xfrm>
            <a:off x="311349" y="137362"/>
            <a:ext cx="11569302" cy="6150273"/>
          </a:xfrm>
          <a:prstGeom prst="rect">
            <a:avLst/>
          </a:prstGeom>
          <a:noFill/>
        </p:spPr>
        <p:txBody>
          <a:bodyPr wrap="square">
            <a:spAutoFit/>
          </a:bodyPr>
          <a:lstStyle/>
          <a:p>
            <a:pPr>
              <a:lnSpc>
                <a:spcPct val="107000"/>
              </a:lnSpc>
              <a:spcBef>
                <a:spcPts val="600"/>
              </a:spcBef>
              <a:spcAft>
                <a:spcPts val="600"/>
              </a:spcAft>
            </a:pPr>
            <a:r>
              <a:rPr lang="cs-CZ" sz="3200" b="1" dirty="0">
                <a:effectLst/>
                <a:latin typeface="Times New Roman" panose="02020603050405020304" pitchFamily="18" charset="0"/>
                <a:ea typeface="Calibri" panose="020F0502020204030204" pitchFamily="34" charset="0"/>
                <a:cs typeface="Times New Roman" panose="02020603050405020304" pitchFamily="18" charset="0"/>
              </a:rPr>
              <a:t>Informace z jednání s ministrem Mariánem Jurečkou</a:t>
            </a:r>
          </a:p>
          <a:p>
            <a:pPr>
              <a:lnSpc>
                <a:spcPct val="107000"/>
              </a:lnSpc>
              <a:spcBef>
                <a:spcPts val="600"/>
              </a:spcBef>
              <a:spcAft>
                <a:spcPts val="600"/>
              </a:spcAft>
            </a:pPr>
            <a:r>
              <a:rPr lang="cs-CZ" sz="3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Náročné profese</a:t>
            </a:r>
            <a:r>
              <a:rPr lang="cs-CZ" sz="3000" b="1" dirty="0">
                <a:effectLst/>
                <a:latin typeface="Times New Roman" panose="02020603050405020304" pitchFamily="18" charset="0"/>
                <a:ea typeface="Calibri" panose="020F0502020204030204" pitchFamily="34" charset="0"/>
                <a:cs typeface="Times New Roman" panose="02020603050405020304" pitchFamily="18" charset="0"/>
              </a:rPr>
              <a:t>:</a:t>
            </a:r>
            <a:r>
              <a:rPr lang="cs-CZ" sz="3000" dirty="0">
                <a:effectLst/>
                <a:latin typeface="Times New Roman" panose="02020603050405020304" pitchFamily="18" charset="0"/>
                <a:ea typeface="Calibri" panose="020F0502020204030204" pitchFamily="34" charset="0"/>
                <a:cs typeface="Times New Roman" panose="02020603050405020304" pitchFamily="18" charset="0"/>
              </a:rPr>
              <a:t> mělo by jít o opatření pro profese, u nichž výkon práce je spojen s riziky, která nelze odstranit ochrannými pracovními prostředky. Budou probíhat jednání s odbory a se zaměstnavateli. </a:t>
            </a:r>
          </a:p>
          <a:p>
            <a:pPr>
              <a:lnSpc>
                <a:spcPct val="107000"/>
              </a:lnSpc>
              <a:spcBef>
                <a:spcPts val="600"/>
              </a:spcBef>
              <a:spcAft>
                <a:spcPts val="600"/>
              </a:spcAft>
            </a:pPr>
            <a:r>
              <a:rPr lang="cs-CZ" sz="3000" dirty="0">
                <a:effectLst/>
                <a:latin typeface="Times New Roman" panose="02020603050405020304" pitchFamily="18" charset="0"/>
                <a:ea typeface="Calibri" panose="020F0502020204030204" pitchFamily="34" charset="0"/>
                <a:cs typeface="Times New Roman" panose="02020603050405020304" pitchFamily="18" charset="0"/>
              </a:rPr>
              <a:t>Požadujeme </a:t>
            </a:r>
            <a:r>
              <a:rPr lang="cs-CZ" sz="3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pro 3. a 4. kategorii rizika </a:t>
            </a:r>
            <a:r>
              <a:rPr lang="cs-CZ" sz="3000" dirty="0">
                <a:effectLst/>
                <a:latin typeface="Times New Roman" panose="02020603050405020304" pitchFamily="18" charset="0"/>
                <a:ea typeface="Calibri" panose="020F0502020204030204" pitchFamily="34" charset="0"/>
                <a:cs typeface="Times New Roman" panose="02020603050405020304" pitchFamily="18" charset="0"/>
              </a:rPr>
              <a:t>podle zákona o ochraně veřejného zdraví. Dnes je takto evidováno tzv. 500 000 osob. </a:t>
            </a:r>
          </a:p>
          <a:p>
            <a:pPr>
              <a:lnSpc>
                <a:spcPct val="107000"/>
              </a:lnSpc>
              <a:spcBef>
                <a:spcPts val="600"/>
              </a:spcBef>
              <a:spcAft>
                <a:spcPts val="600"/>
              </a:spcAft>
            </a:pPr>
            <a:r>
              <a:rPr lang="cs-CZ" sz="3000" dirty="0">
                <a:effectLst/>
                <a:latin typeface="Times New Roman" panose="02020603050405020304" pitchFamily="18" charset="0"/>
                <a:ea typeface="Calibri" panose="020F0502020204030204" pitchFamily="34" charset="0"/>
                <a:cs typeface="Times New Roman" panose="02020603050405020304" pitchFamily="18" charset="0"/>
              </a:rPr>
              <a:t>Záměrem je za 20 let výkonu takových prací snížit důchodový věk o 1,5 až 2 roky - náklady tohoto opatření by byly </a:t>
            </a:r>
            <a:r>
              <a:rPr lang="cs-CZ" sz="3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plně hrazeny zvýšeným pojistným hrazeným zaměstnavateli</a:t>
            </a:r>
            <a:r>
              <a:rPr lang="cs-CZ" sz="3000" dirty="0">
                <a:effectLst/>
                <a:latin typeface="Times New Roman" panose="02020603050405020304" pitchFamily="18" charset="0"/>
                <a:ea typeface="Calibri" panose="020F0502020204030204" pitchFamily="34" charset="0"/>
                <a:cs typeface="Times New Roman" panose="02020603050405020304" pitchFamily="18" charset="0"/>
              </a:rPr>
              <a:t>, u nichž jsou tyto práce vykonávány. </a:t>
            </a:r>
          </a:p>
          <a:p>
            <a:pPr>
              <a:lnSpc>
                <a:spcPct val="107000"/>
              </a:lnSpc>
              <a:spcBef>
                <a:spcPts val="600"/>
              </a:spcBef>
              <a:spcAft>
                <a:spcPts val="600"/>
              </a:spcAft>
            </a:pPr>
            <a:r>
              <a:rPr lang="cs-CZ" sz="3000" dirty="0">
                <a:effectLst/>
                <a:latin typeface="Times New Roman" panose="02020603050405020304" pitchFamily="18" charset="0"/>
                <a:ea typeface="Calibri" panose="020F0502020204030204" pitchFamily="34" charset="0"/>
                <a:cs typeface="Times New Roman" panose="02020603050405020304" pitchFamily="18" charset="0"/>
              </a:rPr>
              <a:t>Ministerstvo zdravotnictví již zadalo příslušné zdravotní studie, které si vyžádají určitý čas.</a:t>
            </a:r>
            <a:endParaRPr lang="cs-CZ"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1965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18D28B2D-404F-8431-7275-EF66734AB736}"/>
              </a:ext>
            </a:extLst>
          </p:cNvPr>
          <p:cNvSpPr txBox="1"/>
          <p:nvPr/>
        </p:nvSpPr>
        <p:spPr>
          <a:xfrm>
            <a:off x="339923" y="293430"/>
            <a:ext cx="11512153" cy="646331"/>
          </a:xfrm>
          <a:prstGeom prst="rect">
            <a:avLst/>
          </a:prstGeom>
          <a:noFill/>
        </p:spPr>
        <p:txBody>
          <a:bodyPr wrap="square">
            <a:spAutoFit/>
          </a:bodyPr>
          <a:lstStyle/>
          <a:p>
            <a:pPr>
              <a:spcBef>
                <a:spcPts val="600"/>
              </a:spcBef>
              <a:spcAft>
                <a:spcPts val="600"/>
              </a:spcAft>
            </a:pPr>
            <a:r>
              <a:rPr lang="cs-CZ" sz="3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 jak dál?</a:t>
            </a:r>
            <a:endParaRPr lang="cs-CZ" sz="3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ovéPole 4">
            <a:extLst>
              <a:ext uri="{FF2B5EF4-FFF2-40B4-BE49-F238E27FC236}">
                <a16:creationId xmlns:a16="http://schemas.microsoft.com/office/drawing/2014/main" id="{3014C9CC-199C-D98A-03A5-F03787DC8F76}"/>
              </a:ext>
            </a:extLst>
          </p:cNvPr>
          <p:cNvSpPr txBox="1"/>
          <p:nvPr/>
        </p:nvSpPr>
        <p:spPr>
          <a:xfrm>
            <a:off x="339923" y="1141544"/>
            <a:ext cx="11512153" cy="5298310"/>
          </a:xfrm>
          <a:prstGeom prst="rect">
            <a:avLst/>
          </a:prstGeom>
          <a:noFill/>
        </p:spPr>
        <p:txBody>
          <a:bodyPr wrap="square">
            <a:spAutoFit/>
          </a:bodyPr>
          <a:lstStyle/>
          <a:p>
            <a:pPr>
              <a:lnSpc>
                <a:spcPct val="107000"/>
              </a:lnSpc>
              <a:spcBef>
                <a:spcPts val="600"/>
              </a:spcBef>
              <a:spcAft>
                <a:spcPts val="600"/>
              </a:spcAft>
            </a:pPr>
            <a:r>
              <a:rPr lang="cs-CZ" sz="2800" b="1" dirty="0">
                <a:effectLst/>
                <a:latin typeface="Times New Roman" panose="02020603050405020304" pitchFamily="18" charset="0"/>
                <a:ea typeface="Calibri" panose="020F0502020204030204" pitchFamily="34" charset="0"/>
                <a:cs typeface="Times New Roman" panose="02020603050405020304" pitchFamily="18" charset="0"/>
              </a:rPr>
              <a:t>Možná alternativní opatření důchodové reformy: </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600"/>
              </a:spcBef>
              <a:spcAft>
                <a:spcPts val="600"/>
              </a:spcAft>
              <a:buFont typeface="+mj-lt"/>
              <a:buAutoNum type="arabicPeriod"/>
            </a:pPr>
            <a:r>
              <a:rPr lang="cs-CZ" sz="2800" dirty="0">
                <a:effectLst/>
                <a:latin typeface="Times New Roman" panose="02020603050405020304" pitchFamily="18" charset="0"/>
                <a:ea typeface="Calibri" panose="020F0502020204030204" pitchFamily="34" charset="0"/>
                <a:cs typeface="Times New Roman" panose="02020603050405020304" pitchFamily="18" charset="0"/>
              </a:rPr>
              <a:t>Podpora populačního vývoje (jesle, školky, dávky podporující třetí dítě v rodině),</a:t>
            </a:r>
          </a:p>
          <a:p>
            <a:pPr marL="342900" indent="-342900">
              <a:lnSpc>
                <a:spcPct val="107000"/>
              </a:lnSpc>
              <a:spcBef>
                <a:spcPts val="600"/>
              </a:spcBef>
              <a:spcAft>
                <a:spcPts val="600"/>
              </a:spcAft>
              <a:buFont typeface="+mj-lt"/>
              <a:buAutoNum type="arabicPeriod"/>
            </a:pPr>
            <a:r>
              <a:rPr lang="cs-CZ" sz="2800" dirty="0">
                <a:effectLst/>
                <a:latin typeface="Times New Roman" panose="02020603050405020304" pitchFamily="18" charset="0"/>
                <a:ea typeface="Calibri" panose="020F0502020204030204" pitchFamily="34" charset="0"/>
                <a:cs typeface="Times New Roman" panose="02020603050405020304" pitchFamily="18" charset="0"/>
              </a:rPr>
              <a:t>Reforma vzdělávací soustavy může zkrátit nástup do práce až o tři roky,</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600"/>
              </a:spcBef>
              <a:spcAft>
                <a:spcPts val="600"/>
              </a:spcAft>
              <a:buFont typeface="+mj-lt"/>
              <a:buAutoNum type="arabicPeriod"/>
            </a:pPr>
            <a:r>
              <a:rPr lang="cs-CZ" sz="2800" dirty="0">
                <a:effectLst/>
                <a:latin typeface="Times New Roman" panose="02020603050405020304" pitchFamily="18" charset="0"/>
                <a:ea typeface="Calibri" panose="020F0502020204030204" pitchFamily="34" charset="0"/>
                <a:cs typeface="Times New Roman" panose="02020603050405020304" pitchFamily="18" charset="0"/>
              </a:rPr>
              <a:t>Řízená pracovní migrace může nahradit chybějící českou populaci,</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600"/>
              </a:spcBef>
              <a:spcAft>
                <a:spcPts val="600"/>
              </a:spcAft>
              <a:buFont typeface="+mj-lt"/>
              <a:buAutoNum type="arabicPeriod"/>
            </a:pPr>
            <a:r>
              <a:rPr lang="cs-CZ" sz="2800" dirty="0">
                <a:effectLst/>
                <a:latin typeface="Times New Roman" panose="02020603050405020304" pitchFamily="18" charset="0"/>
                <a:ea typeface="Calibri" panose="020F0502020204030204" pitchFamily="34" charset="0"/>
                <a:cs typeface="Times New Roman" panose="02020603050405020304" pitchFamily="18" charset="0"/>
              </a:rPr>
              <a:t>Zapojení dalších příjmů do odvodu pojistného (tantiémy, kapitálové příjmy),</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600"/>
              </a:spcBef>
              <a:spcAft>
                <a:spcPts val="600"/>
              </a:spcAft>
              <a:buFont typeface="+mj-lt"/>
              <a:buAutoNum type="arabicPeriod"/>
            </a:pPr>
            <a:r>
              <a:rPr lang="cs-CZ" sz="2800" dirty="0">
                <a:effectLst/>
                <a:latin typeface="Times New Roman" panose="02020603050405020304" pitchFamily="18" charset="0"/>
                <a:ea typeface="Calibri" panose="020F0502020204030204" pitchFamily="34" charset="0"/>
                <a:cs typeface="Times New Roman" panose="02020603050405020304" pitchFamily="18" charset="0"/>
              </a:rPr>
              <a:t>Zvýšení pojistného OSVČ.</a:t>
            </a:r>
          </a:p>
          <a:p>
            <a:pPr marL="342900" lvl="0" indent="-342900">
              <a:lnSpc>
                <a:spcPct val="107000"/>
              </a:lnSpc>
              <a:spcBef>
                <a:spcPts val="600"/>
              </a:spcBef>
              <a:spcAft>
                <a:spcPts val="600"/>
              </a:spcAft>
              <a:buFont typeface="+mj-lt"/>
              <a:buAutoNum type="arabicPeriod"/>
            </a:pPr>
            <a:r>
              <a:rPr lang="cs-CZ" sz="2800" dirty="0">
                <a:latin typeface="Times New Roman" panose="02020603050405020304" pitchFamily="18" charset="0"/>
                <a:ea typeface="Calibri" panose="020F0502020204030204" pitchFamily="34" charset="0"/>
                <a:cs typeface="Times New Roman" panose="02020603050405020304" pitchFamily="18" charset="0"/>
              </a:rPr>
              <a:t>Zvyšování minimální mzdy a potírání švarcsystému.</a:t>
            </a:r>
          </a:p>
          <a:p>
            <a:pPr marL="342900" lvl="0" indent="-342900">
              <a:lnSpc>
                <a:spcPct val="107000"/>
              </a:lnSpc>
              <a:spcBef>
                <a:spcPts val="600"/>
              </a:spcBef>
              <a:spcAft>
                <a:spcPts val="600"/>
              </a:spcAft>
              <a:buFont typeface="+mj-lt"/>
              <a:buAutoNum type="arabicPeriod"/>
            </a:pPr>
            <a:r>
              <a:rPr lang="cs-CZ" sz="2800" dirty="0">
                <a:effectLst/>
                <a:latin typeface="Times New Roman" panose="02020603050405020304" pitchFamily="18" charset="0"/>
                <a:ea typeface="Calibri" panose="020F0502020204030204" pitchFamily="34" charset="0"/>
                <a:cs typeface="Times New Roman" panose="02020603050405020304" pitchFamily="18" charset="0"/>
              </a:rPr>
              <a:t>Důsledné vymáhání odvodů pojistného. </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883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1207FBD2-6D79-6BC4-06F8-306C64575A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6067"/>
          </a:xfrm>
          <a:prstGeom prst="rect">
            <a:avLst/>
          </a:prstGeom>
        </p:spPr>
      </p:pic>
    </p:spTree>
    <p:extLst>
      <p:ext uri="{BB962C8B-B14F-4D97-AF65-F5344CB8AC3E}">
        <p14:creationId xmlns:p14="http://schemas.microsoft.com/office/powerpoint/2010/main" val="2352031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717BAD-8251-438A-BA0C-05FD09694D06}"/>
              </a:ext>
            </a:extLst>
          </p:cNvPr>
          <p:cNvSpPr>
            <a:spLocks noGrp="1"/>
          </p:cNvSpPr>
          <p:nvPr>
            <p:ph type="title"/>
          </p:nvPr>
        </p:nvSpPr>
        <p:spPr>
          <a:xfrm>
            <a:off x="435077" y="639609"/>
            <a:ext cx="10515600" cy="1325563"/>
          </a:xfrm>
        </p:spPr>
        <p:txBody>
          <a:bodyPr>
            <a:normAutofit/>
          </a:bodyPr>
          <a:lstStyle/>
          <a:p>
            <a:pPr algn="ctr"/>
            <a:r>
              <a:rPr lang="cs-CZ" altLang="cs-CZ" sz="3200" b="1" dirty="0"/>
              <a:t>Děkuji za Vaši pozornost</a:t>
            </a:r>
            <a:endParaRPr lang="cs-CZ" sz="3200" dirty="0"/>
          </a:p>
        </p:txBody>
      </p:sp>
      <p:graphicFrame>
        <p:nvGraphicFramePr>
          <p:cNvPr id="4" name="Object 5">
            <a:extLst>
              <a:ext uri="{FF2B5EF4-FFF2-40B4-BE49-F238E27FC236}">
                <a16:creationId xmlns:a16="http://schemas.microsoft.com/office/drawing/2014/main" id="{3D356110-FF62-47D0-BB8F-D38F338F9A57}"/>
              </a:ext>
            </a:extLst>
          </p:cNvPr>
          <p:cNvGraphicFramePr>
            <a:graphicFrameLocks noChangeAspect="1"/>
          </p:cNvGraphicFramePr>
          <p:nvPr>
            <p:extLst>
              <p:ext uri="{D42A27DB-BD31-4B8C-83A1-F6EECF244321}">
                <p14:modId xmlns:p14="http://schemas.microsoft.com/office/powerpoint/2010/main" val="3201893172"/>
              </p:ext>
            </p:extLst>
          </p:nvPr>
        </p:nvGraphicFramePr>
        <p:xfrm>
          <a:off x="2200377" y="2331628"/>
          <a:ext cx="6985000" cy="3208337"/>
        </p:xfrm>
        <a:graphic>
          <a:graphicData uri="http://schemas.openxmlformats.org/presentationml/2006/ole">
            <mc:AlternateContent xmlns:mc="http://schemas.openxmlformats.org/markup-compatibility/2006">
              <mc:Choice xmlns:v="urn:schemas-microsoft-com:vml" Requires="v">
                <p:oleObj name="Clip" r:id="rId2" imgW="1374840" imgH="589320" progId="MS_ClipArt_Gallery.2">
                  <p:embed/>
                </p:oleObj>
              </mc:Choice>
              <mc:Fallback>
                <p:oleObj name="Clip" r:id="rId2" imgW="1374840" imgH="589320" progId="MS_ClipArt_Gallery.2">
                  <p:embed/>
                  <p:pic>
                    <p:nvPicPr>
                      <p:cNvPr id="4" name="Object 5">
                        <a:extLst>
                          <a:ext uri="{FF2B5EF4-FFF2-40B4-BE49-F238E27FC236}">
                            <a16:creationId xmlns:a16="http://schemas.microsoft.com/office/drawing/2014/main" id="{3D356110-FF62-47D0-BB8F-D38F338F9A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377" y="2331628"/>
                        <a:ext cx="6985000" cy="3208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942662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717BAD-8251-438A-BA0C-05FD09694D06}"/>
              </a:ext>
            </a:extLst>
          </p:cNvPr>
          <p:cNvSpPr>
            <a:spLocks noGrp="1"/>
          </p:cNvSpPr>
          <p:nvPr>
            <p:ph type="title"/>
          </p:nvPr>
        </p:nvSpPr>
        <p:spPr>
          <a:xfrm>
            <a:off x="369684" y="100156"/>
            <a:ext cx="11452631" cy="785249"/>
          </a:xfrm>
        </p:spPr>
        <p:txBody>
          <a:bodyPr>
            <a:normAutofit/>
          </a:bodyPr>
          <a:lstStyle/>
          <a:p>
            <a:pPr algn="ctr"/>
            <a:r>
              <a:rPr lang="cs-CZ" altLang="cs-CZ" sz="3200" b="0" dirty="0"/>
              <a:t>Programové prohlášení vlády Petra Fialy k důchodové reformě</a:t>
            </a:r>
            <a:endParaRPr lang="cs-CZ" sz="3200" b="0" dirty="0"/>
          </a:p>
        </p:txBody>
      </p:sp>
      <mc:AlternateContent xmlns:mc="http://schemas.openxmlformats.org/markup-compatibility/2006" xmlns:p14="http://schemas.microsoft.com/office/powerpoint/2010/main">
        <mc:Choice Requires="p14">
          <p:contentPart p14:bwMode="auto" r:id="rId2">
            <p14:nvContentPartPr>
              <p14:cNvPr id="3" name="Rukopis 2">
                <a:extLst>
                  <a:ext uri="{FF2B5EF4-FFF2-40B4-BE49-F238E27FC236}">
                    <a16:creationId xmlns:a16="http://schemas.microsoft.com/office/drawing/2014/main" id="{55E82731-2D40-F1C7-502A-75D06816980B}"/>
                  </a:ext>
                </a:extLst>
              </p14:cNvPr>
              <p14:cNvContentPartPr/>
              <p14:nvPr/>
            </p14:nvContentPartPr>
            <p14:xfrm>
              <a:off x="6970394" y="1355853"/>
              <a:ext cx="4046400" cy="79920"/>
            </p14:xfrm>
          </p:contentPart>
        </mc:Choice>
        <mc:Fallback xmlns="">
          <p:pic>
            <p:nvPicPr>
              <p:cNvPr id="3" name="Rukopis 2">
                <a:extLst>
                  <a:ext uri="{FF2B5EF4-FFF2-40B4-BE49-F238E27FC236}">
                    <a16:creationId xmlns:a16="http://schemas.microsoft.com/office/drawing/2014/main" id="{55E82731-2D40-F1C7-502A-75D06816980B}"/>
                  </a:ext>
                </a:extLst>
              </p:cNvPr>
              <p:cNvPicPr/>
              <p:nvPr/>
            </p:nvPicPr>
            <p:blipFill>
              <a:blip r:embed="rId4"/>
              <a:stretch>
                <a:fillRect/>
              </a:stretch>
            </p:blipFill>
            <p:spPr>
              <a:xfrm>
                <a:off x="6916754" y="1248213"/>
                <a:ext cx="415404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Rukopis 3">
                <a:extLst>
                  <a:ext uri="{FF2B5EF4-FFF2-40B4-BE49-F238E27FC236}">
                    <a16:creationId xmlns:a16="http://schemas.microsoft.com/office/drawing/2014/main" id="{18809981-7419-41F4-E051-B9B572D96502}"/>
                  </a:ext>
                </a:extLst>
              </p14:cNvPr>
              <p14:cNvContentPartPr/>
              <p14:nvPr/>
            </p14:nvContentPartPr>
            <p14:xfrm>
              <a:off x="6960674" y="1720893"/>
              <a:ext cx="1081080" cy="38880"/>
            </p14:xfrm>
          </p:contentPart>
        </mc:Choice>
        <mc:Fallback xmlns="">
          <p:pic>
            <p:nvPicPr>
              <p:cNvPr id="4" name="Rukopis 3">
                <a:extLst>
                  <a:ext uri="{FF2B5EF4-FFF2-40B4-BE49-F238E27FC236}">
                    <a16:creationId xmlns:a16="http://schemas.microsoft.com/office/drawing/2014/main" id="{18809981-7419-41F4-E051-B9B572D96502}"/>
                  </a:ext>
                </a:extLst>
              </p:cNvPr>
              <p:cNvPicPr/>
              <p:nvPr/>
            </p:nvPicPr>
            <p:blipFill>
              <a:blip r:embed="rId6"/>
              <a:stretch>
                <a:fillRect/>
              </a:stretch>
            </p:blipFill>
            <p:spPr>
              <a:xfrm>
                <a:off x="6907034" y="1613253"/>
                <a:ext cx="11887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Rukopis 7">
                <a:extLst>
                  <a:ext uri="{FF2B5EF4-FFF2-40B4-BE49-F238E27FC236}">
                    <a16:creationId xmlns:a16="http://schemas.microsoft.com/office/drawing/2014/main" id="{4F6A52FB-37BD-02A1-8650-6DDA8212AA0E}"/>
                  </a:ext>
                </a:extLst>
              </p14:cNvPr>
              <p14:cNvContentPartPr/>
              <p14:nvPr/>
            </p14:nvContentPartPr>
            <p14:xfrm>
              <a:off x="9015554" y="1394013"/>
              <a:ext cx="1885320" cy="61200"/>
            </p14:xfrm>
          </p:contentPart>
        </mc:Choice>
        <mc:Fallback xmlns="">
          <p:pic>
            <p:nvPicPr>
              <p:cNvPr id="8" name="Rukopis 7">
                <a:extLst>
                  <a:ext uri="{FF2B5EF4-FFF2-40B4-BE49-F238E27FC236}">
                    <a16:creationId xmlns:a16="http://schemas.microsoft.com/office/drawing/2014/main" id="{4F6A52FB-37BD-02A1-8650-6DDA8212AA0E}"/>
                  </a:ext>
                </a:extLst>
              </p:cNvPr>
              <p:cNvPicPr/>
              <p:nvPr/>
            </p:nvPicPr>
            <p:blipFill>
              <a:blip r:embed="rId8"/>
              <a:stretch>
                <a:fillRect/>
              </a:stretch>
            </p:blipFill>
            <p:spPr>
              <a:xfrm>
                <a:off x="8961914" y="1286373"/>
                <a:ext cx="199296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Rukopis 8">
                <a:extLst>
                  <a:ext uri="{FF2B5EF4-FFF2-40B4-BE49-F238E27FC236}">
                    <a16:creationId xmlns:a16="http://schemas.microsoft.com/office/drawing/2014/main" id="{F91CFD13-6621-AC00-58AB-C465016027E4}"/>
                  </a:ext>
                </a:extLst>
              </p14:cNvPr>
              <p14:cNvContentPartPr/>
              <p14:nvPr/>
            </p14:nvContentPartPr>
            <p14:xfrm>
              <a:off x="6931514" y="3701253"/>
              <a:ext cx="4091760" cy="104760"/>
            </p14:xfrm>
          </p:contentPart>
        </mc:Choice>
        <mc:Fallback xmlns="">
          <p:pic>
            <p:nvPicPr>
              <p:cNvPr id="9" name="Rukopis 8">
                <a:extLst>
                  <a:ext uri="{FF2B5EF4-FFF2-40B4-BE49-F238E27FC236}">
                    <a16:creationId xmlns:a16="http://schemas.microsoft.com/office/drawing/2014/main" id="{F91CFD13-6621-AC00-58AB-C465016027E4}"/>
                  </a:ext>
                </a:extLst>
              </p:cNvPr>
              <p:cNvPicPr/>
              <p:nvPr/>
            </p:nvPicPr>
            <p:blipFill>
              <a:blip r:embed="rId10"/>
              <a:stretch>
                <a:fillRect/>
              </a:stretch>
            </p:blipFill>
            <p:spPr>
              <a:xfrm>
                <a:off x="6877514" y="3593253"/>
                <a:ext cx="419940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Rukopis 10">
                <a:extLst>
                  <a:ext uri="{FF2B5EF4-FFF2-40B4-BE49-F238E27FC236}">
                    <a16:creationId xmlns:a16="http://schemas.microsoft.com/office/drawing/2014/main" id="{5D86EA51-E839-9379-E9C9-00D1CF1799D4}"/>
                  </a:ext>
                </a:extLst>
              </p14:cNvPr>
              <p14:cNvContentPartPr/>
              <p14:nvPr/>
            </p14:nvContentPartPr>
            <p14:xfrm>
              <a:off x="6931514" y="4050453"/>
              <a:ext cx="360" cy="360"/>
            </p14:xfrm>
          </p:contentPart>
        </mc:Choice>
        <mc:Fallback xmlns="">
          <p:pic>
            <p:nvPicPr>
              <p:cNvPr id="11" name="Rukopis 10">
                <a:extLst>
                  <a:ext uri="{FF2B5EF4-FFF2-40B4-BE49-F238E27FC236}">
                    <a16:creationId xmlns:a16="http://schemas.microsoft.com/office/drawing/2014/main" id="{5D86EA51-E839-9379-E9C9-00D1CF1799D4}"/>
                  </a:ext>
                </a:extLst>
              </p:cNvPr>
              <p:cNvPicPr/>
              <p:nvPr/>
            </p:nvPicPr>
            <p:blipFill>
              <a:blip r:embed="rId12"/>
              <a:stretch>
                <a:fillRect/>
              </a:stretch>
            </p:blipFill>
            <p:spPr>
              <a:xfrm>
                <a:off x="6877514" y="3942813"/>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Rukopis 11">
                <a:extLst>
                  <a:ext uri="{FF2B5EF4-FFF2-40B4-BE49-F238E27FC236}">
                    <a16:creationId xmlns:a16="http://schemas.microsoft.com/office/drawing/2014/main" id="{1BBCCC24-1AFB-93CF-6D81-354B0BB98631}"/>
                  </a:ext>
                </a:extLst>
              </p14:cNvPr>
              <p14:cNvContentPartPr/>
              <p14:nvPr/>
            </p14:nvContentPartPr>
            <p14:xfrm>
              <a:off x="6931514" y="4018413"/>
              <a:ext cx="1674360" cy="32760"/>
            </p14:xfrm>
          </p:contentPart>
        </mc:Choice>
        <mc:Fallback xmlns="">
          <p:pic>
            <p:nvPicPr>
              <p:cNvPr id="12" name="Rukopis 11">
                <a:extLst>
                  <a:ext uri="{FF2B5EF4-FFF2-40B4-BE49-F238E27FC236}">
                    <a16:creationId xmlns:a16="http://schemas.microsoft.com/office/drawing/2014/main" id="{1BBCCC24-1AFB-93CF-6D81-354B0BB98631}"/>
                  </a:ext>
                </a:extLst>
              </p:cNvPr>
              <p:cNvPicPr/>
              <p:nvPr/>
            </p:nvPicPr>
            <p:blipFill>
              <a:blip r:embed="rId14"/>
              <a:stretch>
                <a:fillRect/>
              </a:stretch>
            </p:blipFill>
            <p:spPr>
              <a:xfrm>
                <a:off x="6877514" y="3910413"/>
                <a:ext cx="1782000" cy="248400"/>
              </a:xfrm>
              <a:prstGeom prst="rect">
                <a:avLst/>
              </a:prstGeom>
            </p:spPr>
          </p:pic>
        </mc:Fallback>
      </mc:AlternateContent>
      <p:sp>
        <p:nvSpPr>
          <p:cNvPr id="13" name="TextovéPole 12">
            <a:extLst>
              <a:ext uri="{FF2B5EF4-FFF2-40B4-BE49-F238E27FC236}">
                <a16:creationId xmlns:a16="http://schemas.microsoft.com/office/drawing/2014/main" id="{393943DE-1426-3B66-0C20-3F262A021358}"/>
              </a:ext>
            </a:extLst>
          </p:cNvPr>
          <p:cNvSpPr txBox="1"/>
          <p:nvPr/>
        </p:nvSpPr>
        <p:spPr>
          <a:xfrm>
            <a:off x="86854" y="1037286"/>
            <a:ext cx="11729884" cy="5327933"/>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cs-CZ" sz="2400" b="1" kern="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Realizujeme a do konce roku 2023 předložíme skutečnou důchodovou reformu s cílem nastavení stabilního systému férových důchodů</a:t>
            </a:r>
            <a:r>
              <a:rPr lang="cs-CZ" sz="2400" kern="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cs-CZ"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cs-CZ" sz="2400" kern="0" dirty="0">
                <a:effectLst/>
                <a:latin typeface="Times New Roman" panose="02020603050405020304" pitchFamily="18" charset="0"/>
                <a:ea typeface="Times New Roman" panose="02020603050405020304" pitchFamily="18" charset="0"/>
                <a:cs typeface="Times New Roman" panose="02020603050405020304" pitchFamily="18" charset="0"/>
              </a:rPr>
              <a:t>Připravíme návrh důchodové reformy, který se bude skládat ze dvou hlavních složek a třetí, dobrovolné, základní složka se zvýší a bude reflektovat požadavky na důstojnost života ve stáří a finanční možnosti státu.</a:t>
            </a:r>
            <a:endParaRPr lang="cs-CZ"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cs-CZ" sz="2400" kern="0" dirty="0">
                <a:effectLst/>
                <a:latin typeface="Times New Roman" panose="02020603050405020304" pitchFamily="18" charset="0"/>
                <a:ea typeface="Times New Roman" panose="02020603050405020304" pitchFamily="18" charset="0"/>
                <a:cs typeface="Times New Roman" panose="02020603050405020304" pitchFamily="18" charset="0"/>
              </a:rPr>
              <a:t>Zásluhová složka bude vycházet z odvodů do pojistného systému a počtu vychovaných dětí.</a:t>
            </a:r>
            <a:endParaRPr lang="cs-CZ"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cs-CZ" sz="2400" kern="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Dobrovolná složka bude zřízena ve formě státního nebo veřejnoprávního fondu inspirovaná zahraničními zkušenostmi.</a:t>
            </a:r>
            <a:endParaRPr lang="cs-CZ"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cs-CZ" sz="2400" kern="0" dirty="0">
                <a:effectLst/>
                <a:latin typeface="Times New Roman" panose="02020603050405020304" pitchFamily="18" charset="0"/>
                <a:ea typeface="Times New Roman" panose="02020603050405020304" pitchFamily="18" charset="0"/>
                <a:cs typeface="Times New Roman" panose="02020603050405020304" pitchFamily="18" charset="0"/>
              </a:rPr>
              <a:t>Zachováme a budeme podporovat soukromé penzijní spoření.</a:t>
            </a:r>
            <a:endParaRPr lang="cs-CZ"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cs-CZ" sz="2400" kern="0" dirty="0">
                <a:effectLst/>
                <a:latin typeface="Times New Roman" panose="02020603050405020304" pitchFamily="18" charset="0"/>
                <a:ea typeface="Times New Roman" panose="02020603050405020304" pitchFamily="18" charset="0"/>
                <a:cs typeface="Times New Roman" panose="02020603050405020304" pitchFamily="18" charset="0"/>
              </a:rPr>
              <a:t>Dále vylepšíme informace o předpokládané výši důchodů v důchodové kalkulačce, včetně možnosti doplňovat podklady online a zjistit si údaje o odpracovaných letech včas.</a:t>
            </a:r>
            <a:endParaRPr lang="cs-CZ"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1126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a:extLst>
              <a:ext uri="{FF2B5EF4-FFF2-40B4-BE49-F238E27FC236}">
                <a16:creationId xmlns:a16="http://schemas.microsoft.com/office/drawing/2014/main" id="{B5566FE4-3087-B0DC-4048-6EED0100CD96}"/>
              </a:ext>
            </a:extLst>
          </p:cNvPr>
          <p:cNvSpPr txBox="1"/>
          <p:nvPr/>
        </p:nvSpPr>
        <p:spPr>
          <a:xfrm>
            <a:off x="147484" y="1074968"/>
            <a:ext cx="11828205" cy="5232971"/>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cs-CZ" sz="2400" kern="0" dirty="0">
                <a:effectLst/>
                <a:latin typeface="Times New Roman" panose="02020603050405020304" pitchFamily="18" charset="0"/>
                <a:ea typeface="Times New Roman" panose="02020603050405020304" pitchFamily="18" charset="0"/>
                <a:cs typeface="Times New Roman" panose="02020603050405020304" pitchFamily="18" charset="0"/>
              </a:rPr>
              <a:t>Podpoříme seniory pracující v důchodovém věku a více jim zohledníme celkové odpracované roky.</a:t>
            </a:r>
            <a:endParaRPr lang="cs-CZ"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cs-CZ" sz="2400" kern="0" dirty="0">
                <a:effectLst/>
                <a:latin typeface="Times New Roman" panose="02020603050405020304" pitchFamily="18" charset="0"/>
                <a:ea typeface="Times New Roman" panose="02020603050405020304" pitchFamily="18" charset="0"/>
                <a:cs typeface="Times New Roman" panose="02020603050405020304" pitchFamily="18" charset="0"/>
              </a:rPr>
              <a:t>Zkrátíme dobu potřebnou pro dosažení nároku na důchod.</a:t>
            </a:r>
            <a:endParaRPr lang="cs-CZ"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cs-CZ" sz="2400" b="1" kern="0" dirty="0">
                <a:effectLst/>
                <a:latin typeface="Times New Roman" panose="02020603050405020304" pitchFamily="18" charset="0"/>
                <a:ea typeface="Times New Roman" panose="02020603050405020304" pitchFamily="18" charset="0"/>
                <a:cs typeface="Times New Roman" panose="02020603050405020304" pitchFamily="18" charset="0"/>
              </a:rPr>
              <a:t>Umožníme dřívější odchody do důchodu zaměstnancům v náročných profesích za větší odpovědnosti zaměstnavatelů.</a:t>
            </a:r>
            <a:endParaRPr lang="cs-CZ"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cs-CZ" sz="2400" kern="0" dirty="0">
                <a:effectLst/>
                <a:latin typeface="Times New Roman" panose="02020603050405020304" pitchFamily="18" charset="0"/>
                <a:ea typeface="Times New Roman" panose="02020603050405020304" pitchFamily="18" charset="0"/>
                <a:cs typeface="Times New Roman" panose="02020603050405020304" pitchFamily="18" charset="0"/>
              </a:rPr>
              <a:t>Zavedeme fiktivní vyměřovací základ prodloužení vyloučené doby pro péči.</a:t>
            </a:r>
            <a:endParaRPr lang="cs-CZ"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cs-CZ" sz="2400" kern="0" dirty="0">
                <a:effectLst/>
                <a:latin typeface="Times New Roman" panose="02020603050405020304" pitchFamily="18" charset="0"/>
                <a:ea typeface="Times New Roman" panose="02020603050405020304" pitchFamily="18" charset="0"/>
                <a:cs typeface="Times New Roman" panose="02020603050405020304" pitchFamily="18" charset="0"/>
              </a:rPr>
              <a:t>Bonus za vychované děti dostanou současné poživatelky důchodů.</a:t>
            </a:r>
            <a:endParaRPr lang="cs-CZ"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cs-CZ" sz="2400" kern="0" dirty="0">
                <a:effectLst/>
                <a:latin typeface="Times New Roman" panose="02020603050405020304" pitchFamily="18" charset="0"/>
                <a:ea typeface="Times New Roman" panose="02020603050405020304" pitchFamily="18" charset="0"/>
                <a:cs typeface="Times New Roman" panose="02020603050405020304" pitchFamily="18" charset="0"/>
              </a:rPr>
              <a:t>Zavedeme dobrovolný společný vyměřovací základ manželů.</a:t>
            </a:r>
            <a:endParaRPr lang="cs-CZ"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cs-CZ" sz="2400" kern="0" dirty="0">
                <a:effectLst/>
                <a:latin typeface="Times New Roman" panose="02020603050405020304" pitchFamily="18" charset="0"/>
                <a:ea typeface="Times New Roman" panose="02020603050405020304" pitchFamily="18" charset="0"/>
                <a:cs typeface="Times New Roman" panose="02020603050405020304" pitchFamily="18" charset="0"/>
              </a:rPr>
              <a:t>Zvýšíme vdovské a vdovecké důchody.</a:t>
            </a:r>
            <a:endParaRPr lang="cs-CZ"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cs-CZ" sz="2400" kern="0" dirty="0">
                <a:effectLst/>
                <a:latin typeface="Times New Roman" panose="02020603050405020304" pitchFamily="18" charset="0"/>
                <a:ea typeface="Times New Roman" panose="02020603050405020304" pitchFamily="18" charset="0"/>
                <a:cs typeface="Times New Roman" panose="02020603050405020304" pitchFamily="18" charset="0"/>
              </a:rPr>
              <a:t>Zavedeme možnost platit 1 % svého důchodového pojištění rodičům nebo prarodičům.</a:t>
            </a:r>
          </a:p>
          <a:p>
            <a:pPr marL="342900" lvl="0" indent="-342900">
              <a:lnSpc>
                <a:spcPct val="107000"/>
              </a:lnSpc>
              <a:spcAft>
                <a:spcPts val="800"/>
              </a:spcAft>
              <a:buSzPts val="1000"/>
              <a:buFont typeface="Symbol" panose="05050102010706020507" pitchFamily="18" charset="2"/>
              <a:buChar char=""/>
              <a:tabLst>
                <a:tab pos="457200" algn="l"/>
              </a:tabLst>
            </a:pPr>
            <a:r>
              <a:rPr lang="cs-CZ" sz="2400" kern="0" dirty="0">
                <a:effectLst/>
                <a:latin typeface="Times New Roman" panose="02020603050405020304" pitchFamily="18" charset="0"/>
                <a:ea typeface="Times New Roman" panose="02020603050405020304" pitchFamily="18" charset="0"/>
              </a:rPr>
              <a:t>Podpoříme dobrovolné penzijní spoření, např. ve formě účtu dlouhodobých investic.</a:t>
            </a:r>
            <a:endParaRPr lang="cs-CZ" sz="2400" dirty="0"/>
          </a:p>
        </p:txBody>
      </p:sp>
      <p:sp>
        <p:nvSpPr>
          <p:cNvPr id="10" name="Nadpis 1">
            <a:extLst>
              <a:ext uri="{FF2B5EF4-FFF2-40B4-BE49-F238E27FC236}">
                <a16:creationId xmlns:a16="http://schemas.microsoft.com/office/drawing/2014/main" id="{863C06A9-994F-7981-8D88-98F800F2DB0D}"/>
              </a:ext>
            </a:extLst>
          </p:cNvPr>
          <p:cNvSpPr txBox="1">
            <a:spLocks/>
          </p:cNvSpPr>
          <p:nvPr/>
        </p:nvSpPr>
        <p:spPr>
          <a:xfrm>
            <a:off x="147485" y="196909"/>
            <a:ext cx="11828206" cy="785249"/>
          </a:xfrm>
          <a:prstGeom prst="rect">
            <a:avLst/>
          </a:prstGeom>
        </p:spPr>
        <p:txBody>
          <a:bodyPr>
            <a:normAutofit fontScale="97500"/>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cs-CZ" altLang="cs-CZ" sz="3600" b="0" dirty="0">
                <a:latin typeface="Times New Roman" panose="02020603050405020304" pitchFamily="18" charset="0"/>
                <a:cs typeface="Times New Roman" panose="02020603050405020304" pitchFamily="18" charset="0"/>
              </a:rPr>
              <a:t>Programové prohlášení vlády Petra Fialy k důchodové reformě</a:t>
            </a:r>
            <a:endParaRPr lang="cs-CZ" sz="36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5387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18D28B2D-404F-8431-7275-EF66734AB736}"/>
              </a:ext>
            </a:extLst>
          </p:cNvPr>
          <p:cNvSpPr txBox="1"/>
          <p:nvPr/>
        </p:nvSpPr>
        <p:spPr>
          <a:xfrm>
            <a:off x="-1" y="293430"/>
            <a:ext cx="12087225" cy="1145506"/>
          </a:xfrm>
          <a:prstGeom prst="rect">
            <a:avLst/>
          </a:prstGeom>
          <a:noFill/>
        </p:spPr>
        <p:txBody>
          <a:bodyPr wrap="square">
            <a:spAutoFit/>
          </a:bodyPr>
          <a:lstStyle/>
          <a:p>
            <a:pPr algn="ctr">
              <a:spcBef>
                <a:spcPts val="600"/>
              </a:spcBef>
              <a:spcAft>
                <a:spcPts val="600"/>
              </a:spcAft>
            </a:pPr>
            <a:r>
              <a:rPr lang="cs-CZ" sz="2800" b="1" dirty="0">
                <a:effectLst/>
                <a:latin typeface="Times New Roman" panose="02020603050405020304" pitchFamily="18" charset="0"/>
                <a:ea typeface="Calibri" panose="020F0502020204030204" pitchFamily="34" charset="0"/>
                <a:cs typeface="Times New Roman" panose="02020603050405020304" pitchFamily="18" charset="0"/>
              </a:rPr>
              <a:t>Informace z jednání s ministrem Mariánem Jurečkou dne 26.4.2023 </a:t>
            </a:r>
            <a:r>
              <a:rPr lang="cs-CZ" sz="2800" dirty="0">
                <a:effectLst/>
                <a:latin typeface="Times New Roman" panose="02020603050405020304" pitchFamily="18" charset="0"/>
                <a:ea typeface="Calibri" panose="020F0502020204030204" pitchFamily="34" charset="0"/>
                <a:cs typeface="Times New Roman" panose="02020603050405020304" pitchFamily="18" charset="0"/>
              </a:rPr>
              <a:t>a z</a:t>
            </a:r>
          </a:p>
          <a:p>
            <a:pPr algn="ctr">
              <a:spcBef>
                <a:spcPts val="600"/>
              </a:spcBef>
              <a:spcAft>
                <a:spcPts val="600"/>
              </a:spcAft>
            </a:pPr>
            <a:r>
              <a:rPr lang="cs-CZ" sz="2800" dirty="0">
                <a:effectLst/>
                <a:latin typeface="Times New Roman" panose="02020603050405020304" pitchFamily="18" charset="0"/>
                <a:ea typeface="Calibri" panose="020F0502020204030204" pitchFamily="34" charset="0"/>
                <a:cs typeface="Times New Roman" panose="02020603050405020304" pitchFamily="18" charset="0"/>
              </a:rPr>
              <a:t> 12. jednání poradního týmu ministra Jurečky o důchodové reformě dne 4. 5. 2023</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ovéPole 4">
            <a:extLst>
              <a:ext uri="{FF2B5EF4-FFF2-40B4-BE49-F238E27FC236}">
                <a16:creationId xmlns:a16="http://schemas.microsoft.com/office/drawing/2014/main" id="{3014C9CC-199C-D98A-03A5-F03787DC8F76}"/>
              </a:ext>
            </a:extLst>
          </p:cNvPr>
          <p:cNvSpPr txBox="1"/>
          <p:nvPr/>
        </p:nvSpPr>
        <p:spPr>
          <a:xfrm>
            <a:off x="389334" y="1819970"/>
            <a:ext cx="11512153" cy="4527201"/>
          </a:xfrm>
          <a:prstGeom prst="rect">
            <a:avLst/>
          </a:prstGeom>
          <a:noFill/>
        </p:spPr>
        <p:txBody>
          <a:bodyPr wrap="square">
            <a:spAutoFit/>
          </a:bodyPr>
          <a:lstStyle/>
          <a:p>
            <a:pPr>
              <a:lnSpc>
                <a:spcPct val="107000"/>
              </a:lnSpc>
              <a:spcBef>
                <a:spcPts val="600"/>
              </a:spcBef>
              <a:spcAft>
                <a:spcPts val="600"/>
              </a:spcAft>
            </a:pPr>
            <a:r>
              <a:rPr lang="cs-CZ" sz="2800" b="1" dirty="0">
                <a:effectLst/>
                <a:latin typeface="Times New Roman" panose="02020603050405020304" pitchFamily="18" charset="0"/>
                <a:ea typeface="Calibri" panose="020F0502020204030204" pitchFamily="34" charset="0"/>
                <a:cs typeface="Times New Roman" panose="02020603050405020304" pitchFamily="18" charset="0"/>
              </a:rPr>
              <a:t>Cíle důchodové reformy 2023: </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600"/>
              </a:spcBef>
              <a:spcAft>
                <a:spcPts val="600"/>
              </a:spcAft>
              <a:buFont typeface="+mj-lt"/>
              <a:buAutoNum type="arabicPeriod"/>
            </a:pPr>
            <a:r>
              <a:rPr lang="cs-CZ" sz="2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snížení negativního salda 1. pilíře ve střednědobém a dlouhodobém horizontu,</a:t>
            </a:r>
            <a:endParaRPr lang="cs-CZ"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600"/>
              </a:spcBef>
              <a:spcAft>
                <a:spcPts val="600"/>
              </a:spcAft>
              <a:buFont typeface="+mj-lt"/>
              <a:buAutoNum type="arabicPeriod"/>
            </a:pPr>
            <a:r>
              <a:rPr lang="cs-CZ" sz="2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snížení negativního salda 1. pilíře v krátkodobém horizontu</a:t>
            </a:r>
            <a:endParaRPr lang="cs-CZ"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600"/>
              </a:spcBef>
              <a:spcAft>
                <a:spcPts val="600"/>
              </a:spcAft>
              <a:buFont typeface="+mj-lt"/>
              <a:buAutoNum type="arabicPeriod"/>
            </a:pPr>
            <a:r>
              <a:rPr lang="cs-CZ" sz="2800" dirty="0">
                <a:effectLst/>
                <a:latin typeface="Times New Roman" panose="02020603050405020304" pitchFamily="18" charset="0"/>
                <a:ea typeface="Calibri" panose="020F0502020204030204" pitchFamily="34" charset="0"/>
                <a:cs typeface="Times New Roman" panose="02020603050405020304" pitchFamily="18" charset="0"/>
              </a:rPr>
              <a:t>posílení rodinné solidarity v 1. pilíři</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600"/>
              </a:spcBef>
              <a:spcAft>
                <a:spcPts val="600"/>
              </a:spcAft>
              <a:buFont typeface="+mj-lt"/>
              <a:buAutoNum type="arabicPeriod"/>
            </a:pPr>
            <a:r>
              <a:rPr lang="cs-CZ" sz="2800" dirty="0">
                <a:effectLst/>
                <a:latin typeface="Times New Roman" panose="02020603050405020304" pitchFamily="18" charset="0"/>
                <a:ea typeface="Calibri" panose="020F0502020204030204" pitchFamily="34" charset="0"/>
                <a:cs typeface="Times New Roman" panose="02020603050405020304" pitchFamily="18" charset="0"/>
              </a:rPr>
              <a:t>posílení sociální situace vybraných skupin důchodců</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cs-CZ" sz="2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Při realizaci navrhovaných opatření se počítá v dlouhodobém horizontu se zvýšením výdajů </a:t>
            </a:r>
            <a:r>
              <a:rPr lang="cs-CZ" sz="28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na důchody o 2 % HDP</a:t>
            </a:r>
            <a:endParaRPr lang="cs-CZ" sz="2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7373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717BAD-8251-438A-BA0C-05FD09694D06}"/>
              </a:ext>
            </a:extLst>
          </p:cNvPr>
          <p:cNvSpPr>
            <a:spLocks noGrp="1"/>
          </p:cNvSpPr>
          <p:nvPr>
            <p:ph type="title"/>
          </p:nvPr>
        </p:nvSpPr>
        <p:spPr>
          <a:xfrm>
            <a:off x="819150" y="0"/>
            <a:ext cx="10553700" cy="400049"/>
          </a:xfrm>
        </p:spPr>
        <p:txBody>
          <a:bodyPr>
            <a:noAutofit/>
          </a:bodyPr>
          <a:lstStyle/>
          <a:p>
            <a:pPr algn="ctr"/>
            <a:r>
              <a:rPr lang="cs-CZ" altLang="cs-CZ" sz="2400" b="0" dirty="0"/>
              <a:t>Projekce veřejných výdajů na důchody v % HDP</a:t>
            </a:r>
            <a:endParaRPr lang="cs-CZ" sz="2400" b="0" dirty="0"/>
          </a:p>
        </p:txBody>
      </p:sp>
      <p:pic>
        <p:nvPicPr>
          <p:cNvPr id="3" name="Obrázek 2" descr="Obsah obrázku stůl&#10;&#10;Popis byl vytvořen automaticky">
            <a:extLst>
              <a:ext uri="{FF2B5EF4-FFF2-40B4-BE49-F238E27FC236}">
                <a16:creationId xmlns:a16="http://schemas.microsoft.com/office/drawing/2014/main" id="{FA84E03F-E12E-41E4-9644-6EF866D403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108155" y="400049"/>
            <a:ext cx="11956025" cy="6310906"/>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p14="http://schemas.microsoft.com/office/powerpoint/2010/main">
        <mc:Choice Requires="p14">
          <p:contentPart p14:bwMode="auto" r:id="rId3">
            <p14:nvContentPartPr>
              <p14:cNvPr id="10" name="Rukopis 9">
                <a:extLst>
                  <a:ext uri="{FF2B5EF4-FFF2-40B4-BE49-F238E27FC236}">
                    <a16:creationId xmlns:a16="http://schemas.microsoft.com/office/drawing/2014/main" id="{92289407-46DB-6ABA-E2E8-4C062EF47949}"/>
                  </a:ext>
                </a:extLst>
              </p14:cNvPr>
              <p14:cNvContentPartPr/>
              <p14:nvPr/>
            </p14:nvContentPartPr>
            <p14:xfrm>
              <a:off x="343874" y="1768908"/>
              <a:ext cx="2743200" cy="60840"/>
            </p14:xfrm>
          </p:contentPart>
        </mc:Choice>
        <mc:Fallback xmlns="">
          <p:pic>
            <p:nvPicPr>
              <p:cNvPr id="10" name="Rukopis 9">
                <a:extLst>
                  <a:ext uri="{FF2B5EF4-FFF2-40B4-BE49-F238E27FC236}">
                    <a16:creationId xmlns:a16="http://schemas.microsoft.com/office/drawing/2014/main" id="{92289407-46DB-6ABA-E2E8-4C062EF47949}"/>
                  </a:ext>
                </a:extLst>
              </p:cNvPr>
              <p:cNvPicPr/>
              <p:nvPr/>
            </p:nvPicPr>
            <p:blipFill>
              <a:blip r:embed="rId4"/>
              <a:stretch>
                <a:fillRect/>
              </a:stretch>
            </p:blipFill>
            <p:spPr>
              <a:xfrm>
                <a:off x="289874" y="1660908"/>
                <a:ext cx="285084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Rukopis 10">
                <a:extLst>
                  <a:ext uri="{FF2B5EF4-FFF2-40B4-BE49-F238E27FC236}">
                    <a16:creationId xmlns:a16="http://schemas.microsoft.com/office/drawing/2014/main" id="{0578EDB3-EDE8-7250-9EFD-1DDD7B6CBAEC}"/>
                  </a:ext>
                </a:extLst>
              </p14:cNvPr>
              <p14:cNvContentPartPr/>
              <p14:nvPr/>
            </p14:nvContentPartPr>
            <p14:xfrm>
              <a:off x="3175274" y="1758468"/>
              <a:ext cx="3234240" cy="41040"/>
            </p14:xfrm>
          </p:contentPart>
        </mc:Choice>
        <mc:Fallback xmlns="">
          <p:pic>
            <p:nvPicPr>
              <p:cNvPr id="11" name="Rukopis 10">
                <a:extLst>
                  <a:ext uri="{FF2B5EF4-FFF2-40B4-BE49-F238E27FC236}">
                    <a16:creationId xmlns:a16="http://schemas.microsoft.com/office/drawing/2014/main" id="{0578EDB3-EDE8-7250-9EFD-1DDD7B6CBAEC}"/>
                  </a:ext>
                </a:extLst>
              </p:cNvPr>
              <p:cNvPicPr/>
              <p:nvPr/>
            </p:nvPicPr>
            <p:blipFill>
              <a:blip r:embed="rId6"/>
              <a:stretch>
                <a:fillRect/>
              </a:stretch>
            </p:blipFill>
            <p:spPr>
              <a:xfrm>
                <a:off x="3121634" y="1650828"/>
                <a:ext cx="33418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Rukopis 11">
                <a:extLst>
                  <a:ext uri="{FF2B5EF4-FFF2-40B4-BE49-F238E27FC236}">
                    <a16:creationId xmlns:a16="http://schemas.microsoft.com/office/drawing/2014/main" id="{184A36E3-717C-E962-10C0-195F87DBDB18}"/>
                  </a:ext>
                </a:extLst>
              </p14:cNvPr>
              <p14:cNvContentPartPr/>
              <p14:nvPr/>
            </p14:nvContentPartPr>
            <p14:xfrm>
              <a:off x="6449474" y="1729668"/>
              <a:ext cx="5574240" cy="50760"/>
            </p14:xfrm>
          </p:contentPart>
        </mc:Choice>
        <mc:Fallback xmlns="">
          <p:pic>
            <p:nvPicPr>
              <p:cNvPr id="12" name="Rukopis 11">
                <a:extLst>
                  <a:ext uri="{FF2B5EF4-FFF2-40B4-BE49-F238E27FC236}">
                    <a16:creationId xmlns:a16="http://schemas.microsoft.com/office/drawing/2014/main" id="{184A36E3-717C-E962-10C0-195F87DBDB18}"/>
                  </a:ext>
                </a:extLst>
              </p:cNvPr>
              <p:cNvPicPr/>
              <p:nvPr/>
            </p:nvPicPr>
            <p:blipFill>
              <a:blip r:embed="rId8"/>
              <a:stretch>
                <a:fillRect/>
              </a:stretch>
            </p:blipFill>
            <p:spPr>
              <a:xfrm>
                <a:off x="6395834" y="1621668"/>
                <a:ext cx="568188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Rukopis 12">
                <a:extLst>
                  <a:ext uri="{FF2B5EF4-FFF2-40B4-BE49-F238E27FC236}">
                    <a16:creationId xmlns:a16="http://schemas.microsoft.com/office/drawing/2014/main" id="{4CADDEA0-D11D-9DFA-E367-181FAF86982C}"/>
                  </a:ext>
                </a:extLst>
              </p14:cNvPr>
              <p14:cNvContentPartPr/>
              <p14:nvPr/>
            </p14:nvContentPartPr>
            <p14:xfrm>
              <a:off x="5918834" y="1719948"/>
              <a:ext cx="470880" cy="39600"/>
            </p14:xfrm>
          </p:contentPart>
        </mc:Choice>
        <mc:Fallback xmlns="">
          <p:pic>
            <p:nvPicPr>
              <p:cNvPr id="13" name="Rukopis 12">
                <a:extLst>
                  <a:ext uri="{FF2B5EF4-FFF2-40B4-BE49-F238E27FC236}">
                    <a16:creationId xmlns:a16="http://schemas.microsoft.com/office/drawing/2014/main" id="{4CADDEA0-D11D-9DFA-E367-181FAF86982C}"/>
                  </a:ext>
                </a:extLst>
              </p:cNvPr>
              <p:cNvPicPr/>
              <p:nvPr/>
            </p:nvPicPr>
            <p:blipFill>
              <a:blip r:embed="rId10"/>
              <a:stretch>
                <a:fillRect/>
              </a:stretch>
            </p:blipFill>
            <p:spPr>
              <a:xfrm>
                <a:off x="5865194" y="1612308"/>
                <a:ext cx="5785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Rukopis 13">
                <a:extLst>
                  <a:ext uri="{FF2B5EF4-FFF2-40B4-BE49-F238E27FC236}">
                    <a16:creationId xmlns:a16="http://schemas.microsoft.com/office/drawing/2014/main" id="{8D9ED64F-C345-17C2-9694-A1FFC7B36A21}"/>
                  </a:ext>
                </a:extLst>
              </p14:cNvPr>
              <p14:cNvContentPartPr/>
              <p14:nvPr/>
            </p14:nvContentPartPr>
            <p14:xfrm>
              <a:off x="1720154" y="1748748"/>
              <a:ext cx="1525320" cy="48600"/>
            </p14:xfrm>
          </p:contentPart>
        </mc:Choice>
        <mc:Fallback xmlns="">
          <p:pic>
            <p:nvPicPr>
              <p:cNvPr id="14" name="Rukopis 13">
                <a:extLst>
                  <a:ext uri="{FF2B5EF4-FFF2-40B4-BE49-F238E27FC236}">
                    <a16:creationId xmlns:a16="http://schemas.microsoft.com/office/drawing/2014/main" id="{8D9ED64F-C345-17C2-9694-A1FFC7B36A21}"/>
                  </a:ext>
                </a:extLst>
              </p:cNvPr>
              <p:cNvPicPr/>
              <p:nvPr/>
            </p:nvPicPr>
            <p:blipFill>
              <a:blip r:embed="rId12"/>
              <a:stretch>
                <a:fillRect/>
              </a:stretch>
            </p:blipFill>
            <p:spPr>
              <a:xfrm>
                <a:off x="1666154" y="1640748"/>
                <a:ext cx="163296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Rukopis 14">
                <a:extLst>
                  <a:ext uri="{FF2B5EF4-FFF2-40B4-BE49-F238E27FC236}">
                    <a16:creationId xmlns:a16="http://schemas.microsoft.com/office/drawing/2014/main" id="{C3BC20B8-9224-E1FF-9150-AF486D24CD3D}"/>
                  </a:ext>
                </a:extLst>
              </p14:cNvPr>
              <p14:cNvContentPartPr/>
              <p14:nvPr/>
            </p14:nvContentPartPr>
            <p14:xfrm>
              <a:off x="343874" y="1719588"/>
              <a:ext cx="1612800" cy="52200"/>
            </p14:xfrm>
          </p:contentPart>
        </mc:Choice>
        <mc:Fallback xmlns="">
          <p:pic>
            <p:nvPicPr>
              <p:cNvPr id="15" name="Rukopis 14">
                <a:extLst>
                  <a:ext uri="{FF2B5EF4-FFF2-40B4-BE49-F238E27FC236}">
                    <a16:creationId xmlns:a16="http://schemas.microsoft.com/office/drawing/2014/main" id="{C3BC20B8-9224-E1FF-9150-AF486D24CD3D}"/>
                  </a:ext>
                </a:extLst>
              </p:cNvPr>
              <p:cNvPicPr/>
              <p:nvPr/>
            </p:nvPicPr>
            <p:blipFill>
              <a:blip r:embed="rId14"/>
              <a:stretch>
                <a:fillRect/>
              </a:stretch>
            </p:blipFill>
            <p:spPr>
              <a:xfrm>
                <a:off x="289874" y="1611948"/>
                <a:ext cx="172044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Rukopis 16">
                <a:extLst>
                  <a:ext uri="{FF2B5EF4-FFF2-40B4-BE49-F238E27FC236}">
                    <a16:creationId xmlns:a16="http://schemas.microsoft.com/office/drawing/2014/main" id="{2F453500-98A2-0585-1C48-0793CAECC5E6}"/>
                  </a:ext>
                </a:extLst>
              </p14:cNvPr>
              <p14:cNvContentPartPr/>
              <p14:nvPr/>
            </p14:nvContentPartPr>
            <p14:xfrm>
              <a:off x="1955954" y="1724628"/>
              <a:ext cx="3942720" cy="55800"/>
            </p14:xfrm>
          </p:contentPart>
        </mc:Choice>
        <mc:Fallback xmlns="">
          <p:pic>
            <p:nvPicPr>
              <p:cNvPr id="17" name="Rukopis 16">
                <a:extLst>
                  <a:ext uri="{FF2B5EF4-FFF2-40B4-BE49-F238E27FC236}">
                    <a16:creationId xmlns:a16="http://schemas.microsoft.com/office/drawing/2014/main" id="{2F453500-98A2-0585-1C48-0793CAECC5E6}"/>
                  </a:ext>
                </a:extLst>
              </p:cNvPr>
              <p:cNvPicPr/>
              <p:nvPr/>
            </p:nvPicPr>
            <p:blipFill>
              <a:blip r:embed="rId16"/>
              <a:stretch>
                <a:fillRect/>
              </a:stretch>
            </p:blipFill>
            <p:spPr>
              <a:xfrm>
                <a:off x="1902314" y="1616988"/>
                <a:ext cx="405036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Rukopis 18">
                <a:extLst>
                  <a:ext uri="{FF2B5EF4-FFF2-40B4-BE49-F238E27FC236}">
                    <a16:creationId xmlns:a16="http://schemas.microsoft.com/office/drawing/2014/main" id="{87697CBB-574A-9F03-FC33-71360D06C740}"/>
                  </a:ext>
                </a:extLst>
              </p14:cNvPr>
              <p14:cNvContentPartPr/>
              <p14:nvPr/>
            </p14:nvContentPartPr>
            <p14:xfrm>
              <a:off x="7550714" y="1720308"/>
              <a:ext cx="923760" cy="20520"/>
            </p14:xfrm>
          </p:contentPart>
        </mc:Choice>
        <mc:Fallback xmlns="">
          <p:pic>
            <p:nvPicPr>
              <p:cNvPr id="19" name="Rukopis 18">
                <a:extLst>
                  <a:ext uri="{FF2B5EF4-FFF2-40B4-BE49-F238E27FC236}">
                    <a16:creationId xmlns:a16="http://schemas.microsoft.com/office/drawing/2014/main" id="{87697CBB-574A-9F03-FC33-71360D06C740}"/>
                  </a:ext>
                </a:extLst>
              </p:cNvPr>
              <p:cNvPicPr/>
              <p:nvPr/>
            </p:nvPicPr>
            <p:blipFill>
              <a:blip r:embed="rId18"/>
              <a:stretch>
                <a:fillRect/>
              </a:stretch>
            </p:blipFill>
            <p:spPr>
              <a:xfrm>
                <a:off x="7496714" y="1612668"/>
                <a:ext cx="1031400" cy="236160"/>
              </a:xfrm>
              <a:prstGeom prst="rect">
                <a:avLst/>
              </a:prstGeom>
            </p:spPr>
          </p:pic>
        </mc:Fallback>
      </mc:AlternateContent>
    </p:spTree>
    <p:extLst>
      <p:ext uri="{BB962C8B-B14F-4D97-AF65-F5344CB8AC3E}">
        <p14:creationId xmlns:p14="http://schemas.microsoft.com/office/powerpoint/2010/main" val="641646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5AABE4B-342E-0A8F-54A1-3DD6C0F56816}"/>
              </a:ext>
            </a:extLst>
          </p:cNvPr>
          <p:cNvSpPr txBox="1"/>
          <p:nvPr/>
        </p:nvSpPr>
        <p:spPr>
          <a:xfrm>
            <a:off x="209550" y="383459"/>
            <a:ext cx="11772900" cy="6041397"/>
          </a:xfrm>
          <a:prstGeom prst="rect">
            <a:avLst/>
          </a:prstGeom>
          <a:noFill/>
        </p:spPr>
        <p:txBody>
          <a:bodyPr wrap="square">
            <a:spAutoFit/>
          </a:bodyPr>
          <a:lstStyle/>
          <a:p>
            <a:pPr>
              <a:lnSpc>
                <a:spcPct val="107000"/>
              </a:lnSpc>
              <a:spcBef>
                <a:spcPts val="600"/>
              </a:spcBef>
              <a:spcAft>
                <a:spcPts val="600"/>
              </a:spcAft>
            </a:pPr>
            <a:r>
              <a:rPr lang="cs-CZ" sz="3600" b="1" dirty="0">
                <a:effectLst/>
                <a:latin typeface="Times New Roman" panose="02020603050405020304" pitchFamily="18" charset="0"/>
                <a:ea typeface="Calibri" panose="020F0502020204030204" pitchFamily="34" charset="0"/>
                <a:cs typeface="Times New Roman" panose="02020603050405020304" pitchFamily="18" charset="0"/>
              </a:rPr>
              <a:t>Důchodový věk u nových důchodů:</a:t>
            </a:r>
            <a:r>
              <a:rPr lang="cs-CZ" sz="36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Bef>
                <a:spcPts val="600"/>
              </a:spcBef>
              <a:spcAft>
                <a:spcPts val="600"/>
              </a:spcAft>
            </a:pPr>
            <a:r>
              <a:rPr lang="cs-CZ" sz="2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Navrhuje se zakotvit do zákona automatický mechanismus zvyšování důchodového věku  </a:t>
            </a:r>
            <a:r>
              <a:rPr lang="cs-CZ" sz="2800" dirty="0">
                <a:effectLst/>
                <a:latin typeface="Times New Roman" panose="02020603050405020304" pitchFamily="18" charset="0"/>
                <a:ea typeface="Calibri" panose="020F0502020204030204" pitchFamily="34" charset="0"/>
                <a:cs typeface="Times New Roman" panose="02020603050405020304" pitchFamily="18" charset="0"/>
              </a:rPr>
              <a:t>- každoročně bude z hodnot o době dožití ČSÚ vyhodnocovat změnu doby dožití generace osob ve věku 50 let, tj. cca 15 let před dosažením důchodového věku</a:t>
            </a:r>
            <a:r>
              <a:rPr lang="cs-CZ" sz="2800" dirty="0">
                <a:latin typeface="Times New Roman" panose="02020603050405020304" pitchFamily="18" charset="0"/>
                <a:ea typeface="Calibri" panose="020F0502020204030204" pitchFamily="34" charset="0"/>
                <a:cs typeface="Times New Roman" panose="02020603050405020304" pitchFamily="18" charset="0"/>
              </a:rPr>
              <a:t> na základě skutečného stavu. </a:t>
            </a:r>
            <a:r>
              <a:rPr lang="cs-CZ" sz="28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Při prodloužení doby dožití se pro tento ročník narození důchodový věk zvýší podle délky prodloužení doby dožití,</a:t>
            </a:r>
            <a:endParaRPr lang="cs-CZ" sz="28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cs-CZ" sz="2800" b="1" dirty="0">
                <a:effectLst/>
                <a:latin typeface="Times New Roman" panose="02020603050405020304" pitchFamily="18" charset="0"/>
                <a:ea typeface="Calibri" panose="020F0502020204030204" pitchFamily="34" charset="0"/>
                <a:cs typeface="Times New Roman" panose="02020603050405020304" pitchFamily="18" charset="0"/>
              </a:rPr>
              <a:t>Navrhuje se zvýhodnit odchod do důchodu při dosažení celkové doby pojištění 45 let </a:t>
            </a:r>
            <a:r>
              <a:rPr lang="cs-CZ" sz="2800" dirty="0">
                <a:effectLst/>
                <a:latin typeface="Times New Roman" panose="02020603050405020304" pitchFamily="18" charset="0"/>
                <a:ea typeface="Calibri" panose="020F0502020204030204" pitchFamily="34" charset="0"/>
                <a:cs typeface="Times New Roman" panose="02020603050405020304" pitchFamily="18" charset="0"/>
              </a:rPr>
              <a:t>s tím, že by se započítávaly vybrané náhradní doby péče o dítě do 4 roků, péče o závislou osobu apod. Důvodem pro toto opatření je značný pokles pracovní aktivity v mladém věku a </a:t>
            </a:r>
            <a:r>
              <a:rPr lang="cs-CZ" sz="2800" b="1" dirty="0">
                <a:solidFill>
                  <a:srgbClr val="FFFF00"/>
                </a:solidFill>
                <a:latin typeface="Times New Roman" panose="02020603050405020304" pitchFamily="18" charset="0"/>
                <a:cs typeface="Times New Roman" panose="02020603050405020304" pitchFamily="18" charset="0"/>
              </a:rPr>
              <a:t>mladí lidé vstupují do práce cca o 5 let později</a:t>
            </a:r>
            <a:r>
              <a:rPr lang="cs-CZ" sz="2800" dirty="0">
                <a:effectLst/>
                <a:latin typeface="Times New Roman" panose="02020603050405020304" pitchFamily="18" charset="0"/>
                <a:ea typeface="Calibri" panose="020F0502020204030204" pitchFamily="34" charset="0"/>
                <a:cs typeface="Times New Roman" panose="02020603050405020304" pitchFamily="18" charset="0"/>
              </a:rPr>
              <a:t>, než tomu bylo dříve.</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2132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CD7CC3B9-0AA9-7273-EAB3-5CAD6E323AFC}"/>
              </a:ext>
            </a:extLst>
          </p:cNvPr>
          <p:cNvSpPr txBox="1"/>
          <p:nvPr/>
        </p:nvSpPr>
        <p:spPr>
          <a:xfrm>
            <a:off x="619431" y="290568"/>
            <a:ext cx="11572569" cy="646331"/>
          </a:xfrm>
          <a:prstGeom prst="rect">
            <a:avLst/>
          </a:prstGeom>
          <a:noFill/>
        </p:spPr>
        <p:txBody>
          <a:bodyPr wrap="square">
            <a:spAutoFit/>
          </a:bodyPr>
          <a:lstStyle/>
          <a:p>
            <a:pPr algn="ctr"/>
            <a:r>
              <a:rPr lang="cs-CZ" sz="3600" b="1" dirty="0">
                <a:latin typeface="Times New Roman" panose="02020603050405020304" pitchFamily="18" charset="0"/>
                <a:cs typeface="Times New Roman" panose="02020603050405020304" pitchFamily="18" charset="0"/>
              </a:rPr>
              <a:t>Omezení dřívějších odchodů do důchodu</a:t>
            </a:r>
          </a:p>
        </p:txBody>
      </p:sp>
      <p:sp>
        <p:nvSpPr>
          <p:cNvPr id="5" name="TextovéPole 4">
            <a:extLst>
              <a:ext uri="{FF2B5EF4-FFF2-40B4-BE49-F238E27FC236}">
                <a16:creationId xmlns:a16="http://schemas.microsoft.com/office/drawing/2014/main" id="{D069FAAF-C76F-F1EC-BCB2-F667A724D87E}"/>
              </a:ext>
            </a:extLst>
          </p:cNvPr>
          <p:cNvSpPr txBox="1"/>
          <p:nvPr/>
        </p:nvSpPr>
        <p:spPr>
          <a:xfrm>
            <a:off x="413531" y="1091336"/>
            <a:ext cx="11472861" cy="1015663"/>
          </a:xfrm>
          <a:prstGeom prst="rect">
            <a:avLst/>
          </a:prstGeom>
          <a:noFill/>
        </p:spPr>
        <p:txBody>
          <a:bodyPr wrap="square">
            <a:spAutoFit/>
          </a:bodyPr>
          <a:lstStyle/>
          <a:p>
            <a:r>
              <a:rPr lang="cs-CZ" sz="3000" b="1" dirty="0">
                <a:latin typeface="Times New Roman" panose="02020603050405020304" pitchFamily="18" charset="0"/>
                <a:cs typeface="Times New Roman" panose="02020603050405020304" pitchFamily="18" charset="0"/>
              </a:rPr>
              <a:t>Návrh zákona, </a:t>
            </a:r>
            <a:r>
              <a:rPr lang="cs-CZ" sz="3000" dirty="0">
                <a:latin typeface="Times New Roman" panose="02020603050405020304" pitchFamily="18" charset="0"/>
                <a:cs typeface="Times New Roman" panose="02020603050405020304" pitchFamily="18" charset="0"/>
              </a:rPr>
              <a:t>kterým se mění zákon č. 155/1995 Sb., o důchodovém pojištění, ve znění pozdějších předpisů</a:t>
            </a:r>
          </a:p>
        </p:txBody>
      </p:sp>
      <p:sp>
        <p:nvSpPr>
          <p:cNvPr id="8" name="TextovéPole 7">
            <a:extLst>
              <a:ext uri="{FF2B5EF4-FFF2-40B4-BE49-F238E27FC236}">
                <a16:creationId xmlns:a16="http://schemas.microsoft.com/office/drawing/2014/main" id="{CBA6607A-E9E2-F94C-8DF0-50BC09D4660E}"/>
              </a:ext>
            </a:extLst>
          </p:cNvPr>
          <p:cNvSpPr txBox="1"/>
          <p:nvPr/>
        </p:nvSpPr>
        <p:spPr>
          <a:xfrm>
            <a:off x="413531" y="2413337"/>
            <a:ext cx="12186969" cy="1015663"/>
          </a:xfrm>
          <a:prstGeom prst="rect">
            <a:avLst/>
          </a:prstGeom>
          <a:noFill/>
        </p:spPr>
        <p:txBody>
          <a:bodyPr wrap="square">
            <a:spAutoFit/>
          </a:bodyPr>
          <a:lstStyle/>
          <a:p>
            <a:pPr>
              <a:spcBef>
                <a:spcPts val="1200"/>
              </a:spcBef>
            </a:pPr>
            <a:r>
              <a:rPr lang="cs-CZ" sz="3000" dirty="0">
                <a:solidFill>
                  <a:srgbClr val="FFFF00"/>
                </a:solidFill>
                <a:effectLst/>
                <a:latin typeface="Times New Roman" panose="02020603050405020304" pitchFamily="18" charset="0"/>
                <a:ea typeface="Calibri" panose="020F0502020204030204" pitchFamily="34" charset="0"/>
              </a:rPr>
              <a:t>Navrhuje se, aby došlo ke </a:t>
            </a:r>
            <a:r>
              <a:rPr lang="cs-CZ" sz="3000" b="1" dirty="0">
                <a:solidFill>
                  <a:srgbClr val="FFFF00"/>
                </a:solidFill>
                <a:effectLst/>
                <a:latin typeface="Times New Roman" panose="02020603050405020304" pitchFamily="18" charset="0"/>
                <a:ea typeface="Calibri" panose="020F0502020204030204" pitchFamily="34" charset="0"/>
              </a:rPr>
              <a:t>zkrácení maximálního rozsahu předčasného odchodu do důchodu na 3 roky</a:t>
            </a:r>
            <a:r>
              <a:rPr lang="cs-CZ" sz="3000" dirty="0">
                <a:solidFill>
                  <a:srgbClr val="FFFF00"/>
                </a:solidFill>
                <a:effectLst/>
                <a:latin typeface="Times New Roman" panose="02020603050405020304" pitchFamily="18" charset="0"/>
                <a:ea typeface="Calibri" panose="020F0502020204030204" pitchFamily="34" charset="0"/>
              </a:rPr>
              <a:t>.</a:t>
            </a:r>
          </a:p>
        </p:txBody>
      </p:sp>
      <p:sp>
        <p:nvSpPr>
          <p:cNvPr id="10" name="TextovéPole 9">
            <a:extLst>
              <a:ext uri="{FF2B5EF4-FFF2-40B4-BE49-F238E27FC236}">
                <a16:creationId xmlns:a16="http://schemas.microsoft.com/office/drawing/2014/main" id="{5AC7C0E1-F000-465A-CC3D-D4CE2D9096AF}"/>
              </a:ext>
            </a:extLst>
          </p:cNvPr>
          <p:cNvSpPr txBox="1"/>
          <p:nvPr/>
        </p:nvSpPr>
        <p:spPr>
          <a:xfrm>
            <a:off x="413531" y="3628165"/>
            <a:ext cx="11343085" cy="2554545"/>
          </a:xfrm>
          <a:prstGeom prst="rect">
            <a:avLst/>
          </a:prstGeom>
          <a:noFill/>
        </p:spPr>
        <p:txBody>
          <a:bodyPr wrap="square">
            <a:spAutoFit/>
          </a:bodyPr>
          <a:lstStyle/>
          <a:p>
            <a:r>
              <a:rPr lang="cs-CZ" sz="3000" b="1" dirty="0">
                <a:latin typeface="Times New Roman" panose="02020603050405020304" pitchFamily="18" charset="0"/>
              </a:rPr>
              <a:t>Každé započaté 90denní období by nadále mělo být penalizováno částkou odpovídající vždy 1,5 % výpočtového základu </a:t>
            </a:r>
            <a:r>
              <a:rPr lang="cs-CZ" sz="3000" dirty="0">
                <a:latin typeface="Times New Roman" panose="02020603050405020304" pitchFamily="18" charset="0"/>
              </a:rPr>
              <a:t>(dochází k zrušení hodnot o 0,9 % a 1,2 %).</a:t>
            </a:r>
          </a:p>
          <a:p>
            <a:endParaRPr lang="cs-CZ" sz="1000" dirty="0">
              <a:latin typeface="Times New Roman" panose="02020603050405020304" pitchFamily="18" charset="0"/>
            </a:endParaRPr>
          </a:p>
          <a:p>
            <a:r>
              <a:rPr lang="cs-CZ" sz="3000" dirty="0">
                <a:latin typeface="Times New Roman" panose="02020603050405020304" pitchFamily="18" charset="0"/>
              </a:rPr>
              <a:t>Bude zavedena </a:t>
            </a:r>
            <a:r>
              <a:rPr lang="cs-CZ" sz="3000" b="1" dirty="0">
                <a:latin typeface="Times New Roman" panose="02020603050405020304" pitchFamily="18" charset="0"/>
              </a:rPr>
              <a:t>podmínka minimální délky pojištění v délce 40 let doby pojištění pro možnost dřívějšího odchodu do důchodu</a:t>
            </a:r>
          </a:p>
        </p:txBody>
      </p:sp>
    </p:spTree>
    <p:extLst>
      <p:ext uri="{BB962C8B-B14F-4D97-AF65-F5344CB8AC3E}">
        <p14:creationId xmlns:p14="http://schemas.microsoft.com/office/powerpoint/2010/main" val="351129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Obrázek 11">
            <a:extLst>
              <a:ext uri="{FF2B5EF4-FFF2-40B4-BE49-F238E27FC236}">
                <a16:creationId xmlns:a16="http://schemas.microsoft.com/office/drawing/2014/main" id="{F73D5C70-156E-2E57-30B8-4247828EDDA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3549" y="1073150"/>
            <a:ext cx="11149881" cy="523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ovéPole 4">
            <a:extLst>
              <a:ext uri="{FF2B5EF4-FFF2-40B4-BE49-F238E27FC236}">
                <a16:creationId xmlns:a16="http://schemas.microsoft.com/office/drawing/2014/main" id="{2200EA1D-19C9-0451-44F0-40B18D10D97E}"/>
              </a:ext>
            </a:extLst>
          </p:cNvPr>
          <p:cNvSpPr txBox="1"/>
          <p:nvPr/>
        </p:nvSpPr>
        <p:spPr>
          <a:xfrm>
            <a:off x="463549" y="328613"/>
            <a:ext cx="11509376" cy="553998"/>
          </a:xfrm>
          <a:prstGeom prst="rect">
            <a:avLst/>
          </a:prstGeom>
          <a:noFill/>
        </p:spPr>
        <p:txBody>
          <a:bodyPr wrap="square">
            <a:spAutoFit/>
          </a:bodyPr>
          <a:lstStyle/>
          <a:p>
            <a:r>
              <a:rPr lang="cs-CZ" sz="3000" dirty="0">
                <a:effectLst/>
                <a:latin typeface="Times New Roman" panose="02020603050405020304" pitchFamily="18" charset="0"/>
                <a:ea typeface="Calibri" panose="020F0502020204030204" pitchFamily="34" charset="0"/>
              </a:rPr>
              <a:t>Míra krácení předčasného starobního důchodu podle doby předčasnosti</a:t>
            </a:r>
            <a:endParaRPr lang="cs-CZ" sz="3000" dirty="0"/>
          </a:p>
        </p:txBody>
      </p:sp>
    </p:spTree>
    <p:extLst>
      <p:ext uri="{BB962C8B-B14F-4D97-AF65-F5344CB8AC3E}">
        <p14:creationId xmlns:p14="http://schemas.microsoft.com/office/powerpoint/2010/main" val="3733133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16073351-99E3-0D5F-F381-99BAFB2A3B3B}"/>
              </a:ext>
            </a:extLst>
          </p:cNvPr>
          <p:cNvSpPr txBox="1"/>
          <p:nvPr/>
        </p:nvSpPr>
        <p:spPr>
          <a:xfrm>
            <a:off x="619433" y="845575"/>
            <a:ext cx="11208773" cy="4893647"/>
          </a:xfrm>
          <a:prstGeom prst="rect">
            <a:avLst/>
          </a:prstGeom>
          <a:noFill/>
        </p:spPr>
        <p:txBody>
          <a:bodyPr wrap="square">
            <a:spAutoFit/>
          </a:bodyPr>
          <a:lstStyle/>
          <a:p>
            <a:pPr algn="ctr"/>
            <a:r>
              <a:rPr lang="cs-CZ" sz="2400" dirty="0">
                <a:latin typeface="Times New Roman" panose="02020603050405020304" pitchFamily="18" charset="0"/>
                <a:cs typeface="Times New Roman" panose="02020603050405020304" pitchFamily="18" charset="0"/>
              </a:rPr>
              <a:t>ČÁST III. </a:t>
            </a:r>
          </a:p>
          <a:p>
            <a:pPr algn="ctr"/>
            <a:r>
              <a:rPr lang="cs-CZ" sz="2400" b="1" dirty="0">
                <a:latin typeface="Times New Roman" panose="02020603050405020304" pitchFamily="18" charset="0"/>
                <a:cs typeface="Times New Roman" panose="02020603050405020304" pitchFamily="18" charset="0"/>
              </a:rPr>
              <a:t>Starobní důchod </a:t>
            </a:r>
          </a:p>
          <a:p>
            <a:pPr algn="ctr"/>
            <a:r>
              <a:rPr lang="cs-CZ" sz="2400" dirty="0">
                <a:latin typeface="Times New Roman" panose="02020603050405020304" pitchFamily="18" charset="0"/>
                <a:cs typeface="Times New Roman" panose="02020603050405020304" pitchFamily="18" charset="0"/>
              </a:rPr>
              <a:t>Čl. 14 </a:t>
            </a:r>
          </a:p>
          <a:p>
            <a:r>
              <a:rPr lang="cs-CZ" sz="2400" dirty="0">
                <a:latin typeface="Times New Roman" panose="02020603050405020304" pitchFamily="18" charset="0"/>
                <a:cs typeface="Times New Roman" panose="02020603050405020304" pitchFamily="18" charset="0"/>
              </a:rPr>
              <a:t>Každý členský stát, který je vázán touto částí úmluvy, zaručí chráněným osobám poskytování starobního důchodu podle dalších článků této části. </a:t>
            </a:r>
          </a:p>
          <a:p>
            <a:endParaRPr lang="cs-CZ" sz="2400" dirty="0">
              <a:latin typeface="Times New Roman" panose="02020603050405020304" pitchFamily="18" charset="0"/>
              <a:cs typeface="Times New Roman" panose="02020603050405020304" pitchFamily="18" charset="0"/>
            </a:endParaRPr>
          </a:p>
          <a:p>
            <a:pPr algn="ctr"/>
            <a:r>
              <a:rPr lang="cs-CZ" sz="2400" dirty="0">
                <a:latin typeface="Times New Roman" panose="02020603050405020304" pitchFamily="18" charset="0"/>
                <a:cs typeface="Times New Roman" panose="02020603050405020304" pitchFamily="18" charset="0"/>
              </a:rPr>
              <a:t>Čl. 15 </a:t>
            </a:r>
          </a:p>
          <a:p>
            <a:pPr marL="342900" indent="-342900">
              <a:buAutoNum type="arabicPeriod"/>
            </a:pPr>
            <a:r>
              <a:rPr lang="cs-CZ" sz="2400" dirty="0">
                <a:latin typeface="Times New Roman" panose="02020603050405020304" pitchFamily="18" charset="0"/>
                <a:cs typeface="Times New Roman" panose="02020603050405020304" pitchFamily="18" charset="0"/>
              </a:rPr>
              <a:t>Krytou sociální událostí je přežití stanoveného věku. </a:t>
            </a:r>
          </a:p>
          <a:p>
            <a:pPr marL="342900" indent="-342900">
              <a:buAutoNum type="arabicPeriod"/>
            </a:pPr>
            <a:r>
              <a:rPr lang="cs-CZ" sz="2400" dirty="0">
                <a:latin typeface="Times New Roman" panose="02020603050405020304" pitchFamily="18" charset="0"/>
                <a:cs typeface="Times New Roman" panose="02020603050405020304" pitchFamily="18" charset="0"/>
              </a:rPr>
              <a:t>Předepsaný věk nesmí přesahovat 65 let. </a:t>
            </a:r>
            <a:r>
              <a:rPr lang="cs-CZ" sz="2400" b="1" dirty="0">
                <a:latin typeface="Times New Roman" panose="02020603050405020304" pitchFamily="18" charset="0"/>
                <a:cs typeface="Times New Roman" panose="02020603050405020304" pitchFamily="18" charset="0"/>
              </a:rPr>
              <a:t>Příslušné orgány mohou stanovit vyšší věk s ohledem na </a:t>
            </a:r>
            <a:r>
              <a:rPr lang="cs-CZ" sz="2400" dirty="0">
                <a:latin typeface="Times New Roman" panose="02020603050405020304" pitchFamily="18" charset="0"/>
                <a:cs typeface="Times New Roman" panose="02020603050405020304" pitchFamily="18" charset="0"/>
              </a:rPr>
              <a:t>demografická, ekonomická a sociální </a:t>
            </a:r>
            <a:r>
              <a:rPr lang="cs-CZ" sz="2400" b="1" dirty="0">
                <a:latin typeface="Times New Roman" panose="02020603050405020304" pitchFamily="18" charset="0"/>
                <a:cs typeface="Times New Roman" panose="02020603050405020304" pitchFamily="18" charset="0"/>
              </a:rPr>
              <a:t>hlediska, doložená statisticky. </a:t>
            </a:r>
          </a:p>
          <a:p>
            <a:pPr marL="342900" indent="-342900">
              <a:buAutoNum type="arabicPeriod"/>
            </a:pPr>
            <a:r>
              <a:rPr lang="cs-CZ" sz="2400" b="1" dirty="0">
                <a:solidFill>
                  <a:srgbClr val="FFFF00"/>
                </a:solidFill>
                <a:latin typeface="Times New Roman" panose="02020603050405020304" pitchFamily="18" charset="0"/>
                <a:cs typeface="Times New Roman" panose="02020603050405020304" pitchFamily="18" charset="0"/>
              </a:rPr>
              <a:t>Je-li stanovený věk 65 let nebo vyšší, bude tento věk za předepsaných podmínek snížen pro osoby, které pracovaly při pracích, které vnitrostátní zákonodárství považuje pro účely poskytování starobních dávek za těžké nebo zdraví škodlivé.</a:t>
            </a:r>
          </a:p>
        </p:txBody>
      </p:sp>
      <p:sp>
        <p:nvSpPr>
          <p:cNvPr id="5" name="TextovéPole 4">
            <a:extLst>
              <a:ext uri="{FF2B5EF4-FFF2-40B4-BE49-F238E27FC236}">
                <a16:creationId xmlns:a16="http://schemas.microsoft.com/office/drawing/2014/main" id="{F8E31771-49F2-292F-CB95-1A64BD25EC3C}"/>
              </a:ext>
            </a:extLst>
          </p:cNvPr>
          <p:cNvSpPr txBox="1"/>
          <p:nvPr/>
        </p:nvSpPr>
        <p:spPr>
          <a:xfrm>
            <a:off x="167148" y="133892"/>
            <a:ext cx="11788878" cy="523220"/>
          </a:xfrm>
          <a:prstGeom prst="rect">
            <a:avLst/>
          </a:prstGeom>
          <a:noFill/>
        </p:spPr>
        <p:txBody>
          <a:bodyPr wrap="square">
            <a:spAutoFit/>
          </a:bodyPr>
          <a:lstStyle/>
          <a:p>
            <a:pPr algn="ctr"/>
            <a:r>
              <a:rPr lang="cs-CZ" sz="2800" b="1" dirty="0">
                <a:latin typeface="Times New Roman" panose="02020603050405020304" pitchFamily="18" charset="0"/>
                <a:cs typeface="Times New Roman" panose="02020603050405020304" pitchFamily="18" charset="0"/>
              </a:rPr>
              <a:t>Úmluva č. 128 o invalidních, starobních a pozůstalostních dávkách, 1967</a:t>
            </a:r>
          </a:p>
        </p:txBody>
      </p:sp>
    </p:spTree>
    <p:extLst>
      <p:ext uri="{BB962C8B-B14F-4D97-AF65-F5344CB8AC3E}">
        <p14:creationId xmlns:p14="http://schemas.microsoft.com/office/powerpoint/2010/main" val="3366528625"/>
      </p:ext>
    </p:extLst>
  </p:cSld>
  <p:clrMapOvr>
    <a:masterClrMapping/>
  </p:clrMapOvr>
</p:sld>
</file>

<file path=ppt/theme/theme1.xml><?xml version="1.0" encoding="utf-8"?>
<a:theme xmlns:a="http://schemas.openxmlformats.org/drawingml/2006/main" name="Vlnk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1521</TotalTime>
  <Words>1419</Words>
  <Application>Microsoft Office PowerPoint</Application>
  <PresentationFormat>Širokoúhlá obrazovka</PresentationFormat>
  <Paragraphs>155</Paragraphs>
  <Slides>19</Slides>
  <Notes>1</Notes>
  <HiddenSlides>0</HiddenSlides>
  <MMClips>0</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1</vt:i4>
      </vt:variant>
      <vt:variant>
        <vt:lpstr>Nadpisy snímků</vt:lpstr>
      </vt:variant>
      <vt:variant>
        <vt:i4>19</vt:i4>
      </vt:variant>
    </vt:vector>
  </HeadingPairs>
  <TitlesOfParts>
    <vt:vector size="25" baseType="lpstr">
      <vt:lpstr>Times New Roman</vt:lpstr>
      <vt:lpstr>Arial</vt:lpstr>
      <vt:lpstr>Calibri</vt:lpstr>
      <vt:lpstr>Symbol</vt:lpstr>
      <vt:lpstr>Vlnky</vt:lpstr>
      <vt:lpstr>Clip</vt:lpstr>
      <vt:lpstr>Prezentace aplikace PowerPoint</vt:lpstr>
      <vt:lpstr>Programové prohlášení vlády Petra Fialy k důchodové reformě</vt:lpstr>
      <vt:lpstr>Prezentace aplikace PowerPoint</vt:lpstr>
      <vt:lpstr>Prezentace aplikace PowerPoint</vt:lpstr>
      <vt:lpstr>Projekce veřejných výdajů na důchody v % HDP</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Nárůst počtu úmrtí v období leden 2020 až srpen 2021 Zdroj: Pension at a Glance, OECD 2021</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Děkuji za Vaši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ČMKOS</dc:title>
  <dc:creator>ČMKOS</dc:creator>
  <cp:lastModifiedBy>Václav Procházka</cp:lastModifiedBy>
  <cp:revision>92</cp:revision>
  <dcterms:created xsi:type="dcterms:W3CDTF">2018-06-25T08:24:59Z</dcterms:created>
  <dcterms:modified xsi:type="dcterms:W3CDTF">2023-06-09T10:04:02Z</dcterms:modified>
</cp:coreProperties>
</file>