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6"/>
  </p:notesMasterIdLst>
  <p:sldIdLst>
    <p:sldId id="2153" r:id="rId2"/>
    <p:sldId id="1549" r:id="rId3"/>
    <p:sldId id="2202" r:id="rId4"/>
    <p:sldId id="2227" r:id="rId5"/>
    <p:sldId id="2140" r:id="rId6"/>
    <p:sldId id="2146" r:id="rId7"/>
    <p:sldId id="2141" r:id="rId8"/>
    <p:sldId id="2142" r:id="rId9"/>
    <p:sldId id="2068" r:id="rId10"/>
    <p:sldId id="2149" r:id="rId11"/>
    <p:sldId id="2195" r:id="rId12"/>
    <p:sldId id="1813" r:id="rId13"/>
    <p:sldId id="1912" r:id="rId14"/>
    <p:sldId id="2228" r:id="rId15"/>
    <p:sldId id="2229" r:id="rId16"/>
    <p:sldId id="597" r:id="rId17"/>
    <p:sldId id="2143" r:id="rId18"/>
    <p:sldId id="2094" r:id="rId19"/>
    <p:sldId id="2219" r:id="rId20"/>
    <p:sldId id="2110" r:id="rId21"/>
    <p:sldId id="2111" r:id="rId22"/>
    <p:sldId id="2230" r:id="rId23"/>
    <p:sldId id="2113" r:id="rId24"/>
    <p:sldId id="2231" r:id="rId25"/>
    <p:sldId id="2204" r:id="rId26"/>
    <p:sldId id="2201" r:id="rId27"/>
    <p:sldId id="2218" r:id="rId28"/>
    <p:sldId id="2224" r:id="rId29"/>
    <p:sldId id="2232" r:id="rId30"/>
    <p:sldId id="2233" r:id="rId31"/>
    <p:sldId id="2234" r:id="rId32"/>
    <p:sldId id="2235" r:id="rId33"/>
    <p:sldId id="2236" r:id="rId34"/>
    <p:sldId id="1336" r:id="rId35"/>
  </p:sldIdLst>
  <p:sldSz cx="9144000" cy="6858000" type="screen4x3"/>
  <p:notesSz cx="6888163" cy="100218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50E"/>
    <a:srgbClr val="315B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8" autoAdjust="0"/>
    <p:restoredTop sz="94660"/>
  </p:normalViewPr>
  <p:slideViewPr>
    <p:cSldViewPr>
      <p:cViewPr varScale="1">
        <p:scale>
          <a:sx n="78" d="100"/>
          <a:sy n="78" d="100"/>
        </p:scale>
        <p:origin x="181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919E75-B2F7-41D7-9003-FB7835F8EF71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29ACABA-2CD3-4CD1-975D-C8F27CD7E989}">
      <dgm:prSet phldrT="[Text]" custT="1"/>
      <dgm:spPr/>
      <dgm:t>
        <a:bodyPr/>
        <a:lstStyle/>
        <a:p>
          <a:r>
            <a:rPr lang="cs-CZ" sz="21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Min denní odpočinek</a:t>
          </a:r>
        </a:p>
        <a:p>
          <a:r>
            <a:rPr lang="cs-CZ" sz="21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8 hod</a:t>
          </a:r>
        </a:p>
      </dgm:t>
    </dgm:pt>
    <dgm:pt modelId="{422D1F1E-9B43-41A2-B8FD-4CF21FCE981C}" type="parTrans" cxnId="{5F91FBA7-D36F-43D8-8301-E9C5682FF308}">
      <dgm:prSet/>
      <dgm:spPr/>
      <dgm:t>
        <a:bodyPr/>
        <a:lstStyle/>
        <a:p>
          <a:endParaRPr lang="cs-CZ"/>
        </a:p>
      </dgm:t>
    </dgm:pt>
    <dgm:pt modelId="{A98F72A5-01F3-4205-A432-AF0D9CF2C349}" type="sibTrans" cxnId="{5F91FBA7-D36F-43D8-8301-E9C5682FF308}">
      <dgm:prSet/>
      <dgm:spPr/>
      <dgm:t>
        <a:bodyPr/>
        <a:lstStyle/>
        <a:p>
          <a:endParaRPr lang="cs-CZ"/>
        </a:p>
      </dgm:t>
    </dgm:pt>
    <dgm:pt modelId="{30D440A9-58A9-4D0A-B9EB-A48CB4BE904F}">
      <dgm:prSet phldrT="[Text]" custT="1"/>
      <dgm:spPr/>
      <dgm:t>
        <a:bodyPr/>
        <a:lstStyle/>
        <a:p>
          <a:r>
            <a:rPr lang="cs-CZ" sz="21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Směna</a:t>
          </a:r>
        </a:p>
        <a:p>
          <a:r>
            <a:rPr lang="cs-CZ" sz="21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max 12 hod</a:t>
          </a:r>
        </a:p>
      </dgm:t>
    </dgm:pt>
    <dgm:pt modelId="{47EB02C4-5167-4066-ACCD-74F56D63281C}" type="parTrans" cxnId="{B744DC27-17AC-4E09-A61E-6DB84AE9B0B3}">
      <dgm:prSet/>
      <dgm:spPr/>
      <dgm:t>
        <a:bodyPr/>
        <a:lstStyle/>
        <a:p>
          <a:endParaRPr lang="cs-CZ"/>
        </a:p>
      </dgm:t>
    </dgm:pt>
    <dgm:pt modelId="{752E6405-65DC-4F25-8D37-0E48FF2CD7B3}" type="sibTrans" cxnId="{B744DC27-17AC-4E09-A61E-6DB84AE9B0B3}">
      <dgm:prSet/>
      <dgm:spPr/>
      <dgm:t>
        <a:bodyPr/>
        <a:lstStyle/>
        <a:p>
          <a:endParaRPr lang="cs-CZ"/>
        </a:p>
      </dgm:t>
    </dgm:pt>
    <dgm:pt modelId="{E543D262-1726-4ACD-AB0D-976D8DBF5E0E}">
      <dgm:prSet phldrT="[Text]" custT="1"/>
      <dgm:spPr/>
      <dgm:t>
        <a:bodyPr/>
        <a:lstStyle/>
        <a:p>
          <a:r>
            <a:rPr lang="cs-CZ" sz="2100" b="1" dirty="0">
              <a:solidFill>
                <a:srgbClr val="F2750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Přesčas</a:t>
          </a:r>
        </a:p>
        <a:p>
          <a:r>
            <a:rPr lang="cs-CZ" sz="2100" b="1" dirty="0">
              <a:solidFill>
                <a:srgbClr val="F2750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4 hod</a:t>
          </a:r>
        </a:p>
      </dgm:t>
    </dgm:pt>
    <dgm:pt modelId="{25211932-FE66-4B79-881E-72FA0B87641E}" type="parTrans" cxnId="{9E89F355-B476-4018-9B61-50275C19986B}">
      <dgm:prSet/>
      <dgm:spPr/>
      <dgm:t>
        <a:bodyPr/>
        <a:lstStyle/>
        <a:p>
          <a:endParaRPr lang="cs-CZ"/>
        </a:p>
      </dgm:t>
    </dgm:pt>
    <dgm:pt modelId="{547B4F9C-6C2C-4837-AD0C-F67727755C25}" type="sibTrans" cxnId="{9E89F355-B476-4018-9B61-50275C19986B}">
      <dgm:prSet/>
      <dgm:spPr/>
      <dgm:t>
        <a:bodyPr/>
        <a:lstStyle/>
        <a:p>
          <a:endParaRPr lang="cs-CZ"/>
        </a:p>
      </dgm:t>
    </dgm:pt>
    <dgm:pt modelId="{DEDE19B3-28C3-4B9A-9692-0B0EF939AEB6}" type="pres">
      <dgm:prSet presAssocID="{58919E75-B2F7-41D7-9003-FB7835F8EF71}" presName="compositeShape" presStyleCnt="0">
        <dgm:presLayoutVars>
          <dgm:chMax val="7"/>
          <dgm:dir/>
          <dgm:resizeHandles val="exact"/>
        </dgm:presLayoutVars>
      </dgm:prSet>
      <dgm:spPr/>
    </dgm:pt>
    <dgm:pt modelId="{6D2517BF-31B7-40B4-9265-E1B88DE724FF}" type="pres">
      <dgm:prSet presAssocID="{58919E75-B2F7-41D7-9003-FB7835F8EF71}" presName="wedge1" presStyleLbl="node1" presStyleIdx="0" presStyleCnt="3"/>
      <dgm:spPr/>
    </dgm:pt>
    <dgm:pt modelId="{1D916FFA-E8FD-471F-8B4D-FC593AEF8AF1}" type="pres">
      <dgm:prSet presAssocID="{58919E75-B2F7-41D7-9003-FB7835F8EF71}" presName="dummy1a" presStyleCnt="0"/>
      <dgm:spPr/>
    </dgm:pt>
    <dgm:pt modelId="{F9ED3C86-79FB-413F-976F-8A865EA10730}" type="pres">
      <dgm:prSet presAssocID="{58919E75-B2F7-41D7-9003-FB7835F8EF71}" presName="dummy1b" presStyleCnt="0"/>
      <dgm:spPr/>
    </dgm:pt>
    <dgm:pt modelId="{6FD6B7BA-B25D-40AA-8290-34DBF72FCCED}" type="pres">
      <dgm:prSet presAssocID="{58919E75-B2F7-41D7-9003-FB7835F8EF7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D49CCFB-5A67-42B4-8018-B7AC68DB0155}" type="pres">
      <dgm:prSet presAssocID="{58919E75-B2F7-41D7-9003-FB7835F8EF71}" presName="wedge2" presStyleLbl="node1" presStyleIdx="1" presStyleCnt="3"/>
      <dgm:spPr/>
    </dgm:pt>
    <dgm:pt modelId="{9C9BBAF7-1F54-449E-8001-F0B8C1EE081C}" type="pres">
      <dgm:prSet presAssocID="{58919E75-B2F7-41D7-9003-FB7835F8EF71}" presName="dummy2a" presStyleCnt="0"/>
      <dgm:spPr/>
    </dgm:pt>
    <dgm:pt modelId="{38185E76-CBE6-407A-BE07-0627DB9FBAF5}" type="pres">
      <dgm:prSet presAssocID="{58919E75-B2F7-41D7-9003-FB7835F8EF71}" presName="dummy2b" presStyleCnt="0"/>
      <dgm:spPr/>
    </dgm:pt>
    <dgm:pt modelId="{EBC3793D-0204-4056-9762-8ED76AB922E4}" type="pres">
      <dgm:prSet presAssocID="{58919E75-B2F7-41D7-9003-FB7835F8EF7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8B39C91A-1448-423B-82E6-BED810D6F4FD}" type="pres">
      <dgm:prSet presAssocID="{58919E75-B2F7-41D7-9003-FB7835F8EF71}" presName="wedge3" presStyleLbl="node1" presStyleIdx="2" presStyleCnt="3"/>
      <dgm:spPr/>
    </dgm:pt>
    <dgm:pt modelId="{9FD2D63A-41BF-47C9-9BCE-DA0ACD0567AA}" type="pres">
      <dgm:prSet presAssocID="{58919E75-B2F7-41D7-9003-FB7835F8EF71}" presName="dummy3a" presStyleCnt="0"/>
      <dgm:spPr/>
    </dgm:pt>
    <dgm:pt modelId="{8E4D2A09-68EE-4714-9FBA-A620762C6752}" type="pres">
      <dgm:prSet presAssocID="{58919E75-B2F7-41D7-9003-FB7835F8EF71}" presName="dummy3b" presStyleCnt="0"/>
      <dgm:spPr/>
    </dgm:pt>
    <dgm:pt modelId="{DA372D91-AEFA-4B3C-8D74-EE2EE5D4B035}" type="pres">
      <dgm:prSet presAssocID="{58919E75-B2F7-41D7-9003-FB7835F8EF7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7EE25568-61E6-4A88-917D-FAFDEE0BC161}" type="pres">
      <dgm:prSet presAssocID="{A98F72A5-01F3-4205-A432-AF0D9CF2C349}" presName="arrowWedge1" presStyleLbl="fgSibTrans2D1" presStyleIdx="0" presStyleCnt="3"/>
      <dgm:spPr/>
    </dgm:pt>
    <dgm:pt modelId="{9F177916-DA9C-475C-9276-741ED6A2AE1E}" type="pres">
      <dgm:prSet presAssocID="{752E6405-65DC-4F25-8D37-0E48FF2CD7B3}" presName="arrowWedge2" presStyleLbl="fgSibTrans2D1" presStyleIdx="1" presStyleCnt="3"/>
      <dgm:spPr/>
    </dgm:pt>
    <dgm:pt modelId="{C2117F11-68CB-4021-A489-0A9C72D1F377}" type="pres">
      <dgm:prSet presAssocID="{547B4F9C-6C2C-4837-AD0C-F67727755C25}" presName="arrowWedge3" presStyleLbl="fgSibTrans2D1" presStyleIdx="2" presStyleCnt="3"/>
      <dgm:spPr/>
    </dgm:pt>
  </dgm:ptLst>
  <dgm:cxnLst>
    <dgm:cxn modelId="{2F669F23-D0C2-4C79-9247-BD6CCA880BEE}" type="presOf" srcId="{30D440A9-58A9-4D0A-B9EB-A48CB4BE904F}" destId="{EBC3793D-0204-4056-9762-8ED76AB922E4}" srcOrd="1" destOrd="0" presId="urn:microsoft.com/office/officeart/2005/8/layout/cycle8"/>
    <dgm:cxn modelId="{B744DC27-17AC-4E09-A61E-6DB84AE9B0B3}" srcId="{58919E75-B2F7-41D7-9003-FB7835F8EF71}" destId="{30D440A9-58A9-4D0A-B9EB-A48CB4BE904F}" srcOrd="1" destOrd="0" parTransId="{47EB02C4-5167-4066-ACCD-74F56D63281C}" sibTransId="{752E6405-65DC-4F25-8D37-0E48FF2CD7B3}"/>
    <dgm:cxn modelId="{9E89F355-B476-4018-9B61-50275C19986B}" srcId="{58919E75-B2F7-41D7-9003-FB7835F8EF71}" destId="{E543D262-1726-4ACD-AB0D-976D8DBF5E0E}" srcOrd="2" destOrd="0" parTransId="{25211932-FE66-4B79-881E-72FA0B87641E}" sibTransId="{547B4F9C-6C2C-4837-AD0C-F67727755C25}"/>
    <dgm:cxn modelId="{1CED8F79-7CDB-41EE-B732-E5BD11B6D818}" type="presOf" srcId="{229ACABA-2CD3-4CD1-975D-C8F27CD7E989}" destId="{6FD6B7BA-B25D-40AA-8290-34DBF72FCCED}" srcOrd="1" destOrd="0" presId="urn:microsoft.com/office/officeart/2005/8/layout/cycle8"/>
    <dgm:cxn modelId="{5F91FBA7-D36F-43D8-8301-E9C5682FF308}" srcId="{58919E75-B2F7-41D7-9003-FB7835F8EF71}" destId="{229ACABA-2CD3-4CD1-975D-C8F27CD7E989}" srcOrd="0" destOrd="0" parTransId="{422D1F1E-9B43-41A2-B8FD-4CF21FCE981C}" sibTransId="{A98F72A5-01F3-4205-A432-AF0D9CF2C349}"/>
    <dgm:cxn modelId="{A57C95AD-3C01-496A-91F8-A80BA84B2B5A}" type="presOf" srcId="{E543D262-1726-4ACD-AB0D-976D8DBF5E0E}" destId="{DA372D91-AEFA-4B3C-8D74-EE2EE5D4B035}" srcOrd="1" destOrd="0" presId="urn:microsoft.com/office/officeart/2005/8/layout/cycle8"/>
    <dgm:cxn modelId="{D1330BB0-E954-4AFF-ADBC-D95CB117F1B6}" type="presOf" srcId="{229ACABA-2CD3-4CD1-975D-C8F27CD7E989}" destId="{6D2517BF-31B7-40B4-9265-E1B88DE724FF}" srcOrd="0" destOrd="0" presId="urn:microsoft.com/office/officeart/2005/8/layout/cycle8"/>
    <dgm:cxn modelId="{9932C4E4-0ACE-444A-B4F5-90F143CF7DBF}" type="presOf" srcId="{E543D262-1726-4ACD-AB0D-976D8DBF5E0E}" destId="{8B39C91A-1448-423B-82E6-BED810D6F4FD}" srcOrd="0" destOrd="0" presId="urn:microsoft.com/office/officeart/2005/8/layout/cycle8"/>
    <dgm:cxn modelId="{09CAEDE5-9995-40B3-8947-BAFB33BD3370}" type="presOf" srcId="{30D440A9-58A9-4D0A-B9EB-A48CB4BE904F}" destId="{3D49CCFB-5A67-42B4-8018-B7AC68DB0155}" srcOrd="0" destOrd="0" presId="urn:microsoft.com/office/officeart/2005/8/layout/cycle8"/>
    <dgm:cxn modelId="{6A8D9BEC-50A0-47F5-A970-FAC555B61772}" type="presOf" srcId="{58919E75-B2F7-41D7-9003-FB7835F8EF71}" destId="{DEDE19B3-28C3-4B9A-9692-0B0EF939AEB6}" srcOrd="0" destOrd="0" presId="urn:microsoft.com/office/officeart/2005/8/layout/cycle8"/>
    <dgm:cxn modelId="{BFFF7D4A-D0E7-4831-B157-25774687617C}" type="presParOf" srcId="{DEDE19B3-28C3-4B9A-9692-0B0EF939AEB6}" destId="{6D2517BF-31B7-40B4-9265-E1B88DE724FF}" srcOrd="0" destOrd="0" presId="urn:microsoft.com/office/officeart/2005/8/layout/cycle8"/>
    <dgm:cxn modelId="{F6CAD2E2-45BC-4DEA-A410-5BC66F8FC3FD}" type="presParOf" srcId="{DEDE19B3-28C3-4B9A-9692-0B0EF939AEB6}" destId="{1D916FFA-E8FD-471F-8B4D-FC593AEF8AF1}" srcOrd="1" destOrd="0" presId="urn:microsoft.com/office/officeart/2005/8/layout/cycle8"/>
    <dgm:cxn modelId="{BA540969-6A40-491F-9809-D7BCA1B4EA99}" type="presParOf" srcId="{DEDE19B3-28C3-4B9A-9692-0B0EF939AEB6}" destId="{F9ED3C86-79FB-413F-976F-8A865EA10730}" srcOrd="2" destOrd="0" presId="urn:microsoft.com/office/officeart/2005/8/layout/cycle8"/>
    <dgm:cxn modelId="{D996077D-F4FB-44A2-A5D2-BB7F46E331B3}" type="presParOf" srcId="{DEDE19B3-28C3-4B9A-9692-0B0EF939AEB6}" destId="{6FD6B7BA-B25D-40AA-8290-34DBF72FCCED}" srcOrd="3" destOrd="0" presId="urn:microsoft.com/office/officeart/2005/8/layout/cycle8"/>
    <dgm:cxn modelId="{8180CA85-0868-4B27-9113-F38A0EED89B4}" type="presParOf" srcId="{DEDE19B3-28C3-4B9A-9692-0B0EF939AEB6}" destId="{3D49CCFB-5A67-42B4-8018-B7AC68DB0155}" srcOrd="4" destOrd="0" presId="urn:microsoft.com/office/officeart/2005/8/layout/cycle8"/>
    <dgm:cxn modelId="{87D716F7-2BC5-4303-86A7-2B642DFCAACC}" type="presParOf" srcId="{DEDE19B3-28C3-4B9A-9692-0B0EF939AEB6}" destId="{9C9BBAF7-1F54-449E-8001-F0B8C1EE081C}" srcOrd="5" destOrd="0" presId="urn:microsoft.com/office/officeart/2005/8/layout/cycle8"/>
    <dgm:cxn modelId="{3584DF61-28FA-4298-8AD8-F3BBA34166CD}" type="presParOf" srcId="{DEDE19B3-28C3-4B9A-9692-0B0EF939AEB6}" destId="{38185E76-CBE6-407A-BE07-0627DB9FBAF5}" srcOrd="6" destOrd="0" presId="urn:microsoft.com/office/officeart/2005/8/layout/cycle8"/>
    <dgm:cxn modelId="{36D5C133-C50D-47FB-8DE1-013000960C7F}" type="presParOf" srcId="{DEDE19B3-28C3-4B9A-9692-0B0EF939AEB6}" destId="{EBC3793D-0204-4056-9762-8ED76AB922E4}" srcOrd="7" destOrd="0" presId="urn:microsoft.com/office/officeart/2005/8/layout/cycle8"/>
    <dgm:cxn modelId="{8685E718-C50A-42AA-93C7-89A90BAF81E9}" type="presParOf" srcId="{DEDE19B3-28C3-4B9A-9692-0B0EF939AEB6}" destId="{8B39C91A-1448-423B-82E6-BED810D6F4FD}" srcOrd="8" destOrd="0" presId="urn:microsoft.com/office/officeart/2005/8/layout/cycle8"/>
    <dgm:cxn modelId="{FBA5FCC1-CF3F-48C2-ABDF-9FECD955EF70}" type="presParOf" srcId="{DEDE19B3-28C3-4B9A-9692-0B0EF939AEB6}" destId="{9FD2D63A-41BF-47C9-9BCE-DA0ACD0567AA}" srcOrd="9" destOrd="0" presId="urn:microsoft.com/office/officeart/2005/8/layout/cycle8"/>
    <dgm:cxn modelId="{63EEE1E8-34C6-4031-8BEA-14D4EB3DB850}" type="presParOf" srcId="{DEDE19B3-28C3-4B9A-9692-0B0EF939AEB6}" destId="{8E4D2A09-68EE-4714-9FBA-A620762C6752}" srcOrd="10" destOrd="0" presId="urn:microsoft.com/office/officeart/2005/8/layout/cycle8"/>
    <dgm:cxn modelId="{2B9228BE-0C96-4C90-982D-D2EC0E23BA18}" type="presParOf" srcId="{DEDE19B3-28C3-4B9A-9692-0B0EF939AEB6}" destId="{DA372D91-AEFA-4B3C-8D74-EE2EE5D4B035}" srcOrd="11" destOrd="0" presId="urn:microsoft.com/office/officeart/2005/8/layout/cycle8"/>
    <dgm:cxn modelId="{1AD4D075-D2FC-431D-AB04-3C61F4981FCE}" type="presParOf" srcId="{DEDE19B3-28C3-4B9A-9692-0B0EF939AEB6}" destId="{7EE25568-61E6-4A88-917D-FAFDEE0BC161}" srcOrd="12" destOrd="0" presId="urn:microsoft.com/office/officeart/2005/8/layout/cycle8"/>
    <dgm:cxn modelId="{3EBBA3AB-E4B9-4B0A-B964-000232CF152F}" type="presParOf" srcId="{DEDE19B3-28C3-4B9A-9692-0B0EF939AEB6}" destId="{9F177916-DA9C-475C-9276-741ED6A2AE1E}" srcOrd="13" destOrd="0" presId="urn:microsoft.com/office/officeart/2005/8/layout/cycle8"/>
    <dgm:cxn modelId="{25226498-6E09-46E6-AB34-42FCCEF33318}" type="presParOf" srcId="{DEDE19B3-28C3-4B9A-9692-0B0EF939AEB6}" destId="{C2117F11-68CB-4021-A489-0A9C72D1F37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919E75-B2F7-41D7-9003-FB7835F8EF71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29ACABA-2CD3-4CD1-975D-C8F27CD7E989}">
      <dgm:prSet phldrT="[Text]" custT="1"/>
      <dgm:spPr/>
      <dgm:t>
        <a:bodyPr/>
        <a:lstStyle/>
        <a:p>
          <a:r>
            <a:rPr lang="cs-CZ" sz="21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Týdenní odpočinek</a:t>
          </a:r>
        </a:p>
        <a:p>
          <a:r>
            <a:rPr lang="cs-CZ" sz="21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24</a:t>
          </a:r>
        </a:p>
      </dgm:t>
    </dgm:pt>
    <dgm:pt modelId="{422D1F1E-9B43-41A2-B8FD-4CF21FCE981C}" type="parTrans" cxnId="{5F91FBA7-D36F-43D8-8301-E9C5682FF308}">
      <dgm:prSet/>
      <dgm:spPr/>
      <dgm:t>
        <a:bodyPr/>
        <a:lstStyle/>
        <a:p>
          <a:endParaRPr lang="cs-CZ"/>
        </a:p>
      </dgm:t>
    </dgm:pt>
    <dgm:pt modelId="{A98F72A5-01F3-4205-A432-AF0D9CF2C349}" type="sibTrans" cxnId="{5F91FBA7-D36F-43D8-8301-E9C5682FF308}">
      <dgm:prSet/>
      <dgm:spPr/>
      <dgm:t>
        <a:bodyPr/>
        <a:lstStyle/>
        <a:p>
          <a:endParaRPr lang="cs-CZ"/>
        </a:p>
      </dgm:t>
    </dgm:pt>
    <dgm:pt modelId="{30D440A9-58A9-4D0A-B9EB-A48CB4BE904F}">
      <dgm:prSet phldrT="[Text]" custT="1"/>
      <dgm:spPr/>
      <dgm:t>
        <a:bodyPr/>
        <a:lstStyle/>
        <a:p>
          <a:r>
            <a:rPr lang="cs-CZ" sz="21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Směny + přesčas</a:t>
          </a:r>
        </a:p>
        <a:p>
          <a:r>
            <a:rPr lang="cs-CZ" sz="21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168 – (5x 11) – 24 = 89</a:t>
          </a:r>
        </a:p>
      </dgm:t>
    </dgm:pt>
    <dgm:pt modelId="{47EB02C4-5167-4066-ACCD-74F56D63281C}" type="parTrans" cxnId="{B744DC27-17AC-4E09-A61E-6DB84AE9B0B3}">
      <dgm:prSet/>
      <dgm:spPr/>
      <dgm:t>
        <a:bodyPr/>
        <a:lstStyle/>
        <a:p>
          <a:endParaRPr lang="cs-CZ"/>
        </a:p>
      </dgm:t>
    </dgm:pt>
    <dgm:pt modelId="{752E6405-65DC-4F25-8D37-0E48FF2CD7B3}" type="sibTrans" cxnId="{B744DC27-17AC-4E09-A61E-6DB84AE9B0B3}">
      <dgm:prSet/>
      <dgm:spPr/>
      <dgm:t>
        <a:bodyPr/>
        <a:lstStyle/>
        <a:p>
          <a:endParaRPr lang="cs-CZ"/>
        </a:p>
      </dgm:t>
    </dgm:pt>
    <dgm:pt modelId="{E543D262-1726-4ACD-AB0D-976D8DBF5E0E}">
      <dgm:prSet phldrT="[Text]" custT="1"/>
      <dgm:spPr/>
      <dgm:t>
        <a:bodyPr/>
        <a:lstStyle/>
        <a:p>
          <a:r>
            <a:rPr lang="cs-CZ" sz="21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Denní odpočinek</a:t>
          </a:r>
        </a:p>
        <a:p>
          <a:r>
            <a:rPr lang="cs-CZ" sz="21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55 (5 x 11)</a:t>
          </a:r>
          <a:endParaRPr lang="cs-CZ" sz="2100" b="1" dirty="0">
            <a:solidFill>
              <a:srgbClr val="F2750E"/>
            </a:solidFill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25211932-FE66-4B79-881E-72FA0B87641E}" type="parTrans" cxnId="{9E89F355-B476-4018-9B61-50275C19986B}">
      <dgm:prSet/>
      <dgm:spPr/>
      <dgm:t>
        <a:bodyPr/>
        <a:lstStyle/>
        <a:p>
          <a:endParaRPr lang="cs-CZ"/>
        </a:p>
      </dgm:t>
    </dgm:pt>
    <dgm:pt modelId="{547B4F9C-6C2C-4837-AD0C-F67727755C25}" type="sibTrans" cxnId="{9E89F355-B476-4018-9B61-50275C19986B}">
      <dgm:prSet/>
      <dgm:spPr/>
      <dgm:t>
        <a:bodyPr/>
        <a:lstStyle/>
        <a:p>
          <a:endParaRPr lang="cs-CZ"/>
        </a:p>
      </dgm:t>
    </dgm:pt>
    <dgm:pt modelId="{DEDE19B3-28C3-4B9A-9692-0B0EF939AEB6}" type="pres">
      <dgm:prSet presAssocID="{58919E75-B2F7-41D7-9003-FB7835F8EF71}" presName="compositeShape" presStyleCnt="0">
        <dgm:presLayoutVars>
          <dgm:chMax val="7"/>
          <dgm:dir/>
          <dgm:resizeHandles val="exact"/>
        </dgm:presLayoutVars>
      </dgm:prSet>
      <dgm:spPr/>
    </dgm:pt>
    <dgm:pt modelId="{6D2517BF-31B7-40B4-9265-E1B88DE724FF}" type="pres">
      <dgm:prSet presAssocID="{58919E75-B2F7-41D7-9003-FB7835F8EF71}" presName="wedge1" presStyleLbl="node1" presStyleIdx="0" presStyleCnt="3"/>
      <dgm:spPr/>
    </dgm:pt>
    <dgm:pt modelId="{1D916FFA-E8FD-471F-8B4D-FC593AEF8AF1}" type="pres">
      <dgm:prSet presAssocID="{58919E75-B2F7-41D7-9003-FB7835F8EF71}" presName="dummy1a" presStyleCnt="0"/>
      <dgm:spPr/>
    </dgm:pt>
    <dgm:pt modelId="{F9ED3C86-79FB-413F-976F-8A865EA10730}" type="pres">
      <dgm:prSet presAssocID="{58919E75-B2F7-41D7-9003-FB7835F8EF71}" presName="dummy1b" presStyleCnt="0"/>
      <dgm:spPr/>
    </dgm:pt>
    <dgm:pt modelId="{6FD6B7BA-B25D-40AA-8290-34DBF72FCCED}" type="pres">
      <dgm:prSet presAssocID="{58919E75-B2F7-41D7-9003-FB7835F8EF7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D49CCFB-5A67-42B4-8018-B7AC68DB0155}" type="pres">
      <dgm:prSet presAssocID="{58919E75-B2F7-41D7-9003-FB7835F8EF71}" presName="wedge2" presStyleLbl="node1" presStyleIdx="1" presStyleCnt="3"/>
      <dgm:spPr/>
    </dgm:pt>
    <dgm:pt modelId="{9C9BBAF7-1F54-449E-8001-F0B8C1EE081C}" type="pres">
      <dgm:prSet presAssocID="{58919E75-B2F7-41D7-9003-FB7835F8EF71}" presName="dummy2a" presStyleCnt="0"/>
      <dgm:spPr/>
    </dgm:pt>
    <dgm:pt modelId="{38185E76-CBE6-407A-BE07-0627DB9FBAF5}" type="pres">
      <dgm:prSet presAssocID="{58919E75-B2F7-41D7-9003-FB7835F8EF71}" presName="dummy2b" presStyleCnt="0"/>
      <dgm:spPr/>
    </dgm:pt>
    <dgm:pt modelId="{EBC3793D-0204-4056-9762-8ED76AB922E4}" type="pres">
      <dgm:prSet presAssocID="{58919E75-B2F7-41D7-9003-FB7835F8EF7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8B39C91A-1448-423B-82E6-BED810D6F4FD}" type="pres">
      <dgm:prSet presAssocID="{58919E75-B2F7-41D7-9003-FB7835F8EF71}" presName="wedge3" presStyleLbl="node1" presStyleIdx="2" presStyleCnt="3"/>
      <dgm:spPr/>
    </dgm:pt>
    <dgm:pt modelId="{9FD2D63A-41BF-47C9-9BCE-DA0ACD0567AA}" type="pres">
      <dgm:prSet presAssocID="{58919E75-B2F7-41D7-9003-FB7835F8EF71}" presName="dummy3a" presStyleCnt="0"/>
      <dgm:spPr/>
    </dgm:pt>
    <dgm:pt modelId="{8E4D2A09-68EE-4714-9FBA-A620762C6752}" type="pres">
      <dgm:prSet presAssocID="{58919E75-B2F7-41D7-9003-FB7835F8EF71}" presName="dummy3b" presStyleCnt="0"/>
      <dgm:spPr/>
    </dgm:pt>
    <dgm:pt modelId="{DA372D91-AEFA-4B3C-8D74-EE2EE5D4B035}" type="pres">
      <dgm:prSet presAssocID="{58919E75-B2F7-41D7-9003-FB7835F8EF7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7EE25568-61E6-4A88-917D-FAFDEE0BC161}" type="pres">
      <dgm:prSet presAssocID="{A98F72A5-01F3-4205-A432-AF0D9CF2C349}" presName="arrowWedge1" presStyleLbl="fgSibTrans2D1" presStyleIdx="0" presStyleCnt="3"/>
      <dgm:spPr/>
    </dgm:pt>
    <dgm:pt modelId="{9F177916-DA9C-475C-9276-741ED6A2AE1E}" type="pres">
      <dgm:prSet presAssocID="{752E6405-65DC-4F25-8D37-0E48FF2CD7B3}" presName="arrowWedge2" presStyleLbl="fgSibTrans2D1" presStyleIdx="1" presStyleCnt="3"/>
      <dgm:spPr/>
    </dgm:pt>
    <dgm:pt modelId="{C2117F11-68CB-4021-A489-0A9C72D1F377}" type="pres">
      <dgm:prSet presAssocID="{547B4F9C-6C2C-4837-AD0C-F67727755C25}" presName="arrowWedge3" presStyleLbl="fgSibTrans2D1" presStyleIdx="2" presStyleCnt="3"/>
      <dgm:spPr/>
    </dgm:pt>
  </dgm:ptLst>
  <dgm:cxnLst>
    <dgm:cxn modelId="{2F669F23-D0C2-4C79-9247-BD6CCA880BEE}" type="presOf" srcId="{30D440A9-58A9-4D0A-B9EB-A48CB4BE904F}" destId="{EBC3793D-0204-4056-9762-8ED76AB922E4}" srcOrd="1" destOrd="0" presId="urn:microsoft.com/office/officeart/2005/8/layout/cycle8"/>
    <dgm:cxn modelId="{B744DC27-17AC-4E09-A61E-6DB84AE9B0B3}" srcId="{58919E75-B2F7-41D7-9003-FB7835F8EF71}" destId="{30D440A9-58A9-4D0A-B9EB-A48CB4BE904F}" srcOrd="1" destOrd="0" parTransId="{47EB02C4-5167-4066-ACCD-74F56D63281C}" sibTransId="{752E6405-65DC-4F25-8D37-0E48FF2CD7B3}"/>
    <dgm:cxn modelId="{9E89F355-B476-4018-9B61-50275C19986B}" srcId="{58919E75-B2F7-41D7-9003-FB7835F8EF71}" destId="{E543D262-1726-4ACD-AB0D-976D8DBF5E0E}" srcOrd="2" destOrd="0" parTransId="{25211932-FE66-4B79-881E-72FA0B87641E}" sibTransId="{547B4F9C-6C2C-4837-AD0C-F67727755C25}"/>
    <dgm:cxn modelId="{1CED8F79-7CDB-41EE-B732-E5BD11B6D818}" type="presOf" srcId="{229ACABA-2CD3-4CD1-975D-C8F27CD7E989}" destId="{6FD6B7BA-B25D-40AA-8290-34DBF72FCCED}" srcOrd="1" destOrd="0" presId="urn:microsoft.com/office/officeart/2005/8/layout/cycle8"/>
    <dgm:cxn modelId="{5F91FBA7-D36F-43D8-8301-E9C5682FF308}" srcId="{58919E75-B2F7-41D7-9003-FB7835F8EF71}" destId="{229ACABA-2CD3-4CD1-975D-C8F27CD7E989}" srcOrd="0" destOrd="0" parTransId="{422D1F1E-9B43-41A2-B8FD-4CF21FCE981C}" sibTransId="{A98F72A5-01F3-4205-A432-AF0D9CF2C349}"/>
    <dgm:cxn modelId="{A57C95AD-3C01-496A-91F8-A80BA84B2B5A}" type="presOf" srcId="{E543D262-1726-4ACD-AB0D-976D8DBF5E0E}" destId="{DA372D91-AEFA-4B3C-8D74-EE2EE5D4B035}" srcOrd="1" destOrd="0" presId="urn:microsoft.com/office/officeart/2005/8/layout/cycle8"/>
    <dgm:cxn modelId="{D1330BB0-E954-4AFF-ADBC-D95CB117F1B6}" type="presOf" srcId="{229ACABA-2CD3-4CD1-975D-C8F27CD7E989}" destId="{6D2517BF-31B7-40B4-9265-E1B88DE724FF}" srcOrd="0" destOrd="0" presId="urn:microsoft.com/office/officeart/2005/8/layout/cycle8"/>
    <dgm:cxn modelId="{9932C4E4-0ACE-444A-B4F5-90F143CF7DBF}" type="presOf" srcId="{E543D262-1726-4ACD-AB0D-976D8DBF5E0E}" destId="{8B39C91A-1448-423B-82E6-BED810D6F4FD}" srcOrd="0" destOrd="0" presId="urn:microsoft.com/office/officeart/2005/8/layout/cycle8"/>
    <dgm:cxn modelId="{09CAEDE5-9995-40B3-8947-BAFB33BD3370}" type="presOf" srcId="{30D440A9-58A9-4D0A-B9EB-A48CB4BE904F}" destId="{3D49CCFB-5A67-42B4-8018-B7AC68DB0155}" srcOrd="0" destOrd="0" presId="urn:microsoft.com/office/officeart/2005/8/layout/cycle8"/>
    <dgm:cxn modelId="{6A8D9BEC-50A0-47F5-A970-FAC555B61772}" type="presOf" srcId="{58919E75-B2F7-41D7-9003-FB7835F8EF71}" destId="{DEDE19B3-28C3-4B9A-9692-0B0EF939AEB6}" srcOrd="0" destOrd="0" presId="urn:microsoft.com/office/officeart/2005/8/layout/cycle8"/>
    <dgm:cxn modelId="{BFFF7D4A-D0E7-4831-B157-25774687617C}" type="presParOf" srcId="{DEDE19B3-28C3-4B9A-9692-0B0EF939AEB6}" destId="{6D2517BF-31B7-40B4-9265-E1B88DE724FF}" srcOrd="0" destOrd="0" presId="urn:microsoft.com/office/officeart/2005/8/layout/cycle8"/>
    <dgm:cxn modelId="{F6CAD2E2-45BC-4DEA-A410-5BC66F8FC3FD}" type="presParOf" srcId="{DEDE19B3-28C3-4B9A-9692-0B0EF939AEB6}" destId="{1D916FFA-E8FD-471F-8B4D-FC593AEF8AF1}" srcOrd="1" destOrd="0" presId="urn:microsoft.com/office/officeart/2005/8/layout/cycle8"/>
    <dgm:cxn modelId="{BA540969-6A40-491F-9809-D7BCA1B4EA99}" type="presParOf" srcId="{DEDE19B3-28C3-4B9A-9692-0B0EF939AEB6}" destId="{F9ED3C86-79FB-413F-976F-8A865EA10730}" srcOrd="2" destOrd="0" presId="urn:microsoft.com/office/officeart/2005/8/layout/cycle8"/>
    <dgm:cxn modelId="{D996077D-F4FB-44A2-A5D2-BB7F46E331B3}" type="presParOf" srcId="{DEDE19B3-28C3-4B9A-9692-0B0EF939AEB6}" destId="{6FD6B7BA-B25D-40AA-8290-34DBF72FCCED}" srcOrd="3" destOrd="0" presId="urn:microsoft.com/office/officeart/2005/8/layout/cycle8"/>
    <dgm:cxn modelId="{8180CA85-0868-4B27-9113-F38A0EED89B4}" type="presParOf" srcId="{DEDE19B3-28C3-4B9A-9692-0B0EF939AEB6}" destId="{3D49CCFB-5A67-42B4-8018-B7AC68DB0155}" srcOrd="4" destOrd="0" presId="urn:microsoft.com/office/officeart/2005/8/layout/cycle8"/>
    <dgm:cxn modelId="{87D716F7-2BC5-4303-86A7-2B642DFCAACC}" type="presParOf" srcId="{DEDE19B3-28C3-4B9A-9692-0B0EF939AEB6}" destId="{9C9BBAF7-1F54-449E-8001-F0B8C1EE081C}" srcOrd="5" destOrd="0" presId="urn:microsoft.com/office/officeart/2005/8/layout/cycle8"/>
    <dgm:cxn modelId="{3584DF61-28FA-4298-8AD8-F3BBA34166CD}" type="presParOf" srcId="{DEDE19B3-28C3-4B9A-9692-0B0EF939AEB6}" destId="{38185E76-CBE6-407A-BE07-0627DB9FBAF5}" srcOrd="6" destOrd="0" presId="urn:microsoft.com/office/officeart/2005/8/layout/cycle8"/>
    <dgm:cxn modelId="{36D5C133-C50D-47FB-8DE1-013000960C7F}" type="presParOf" srcId="{DEDE19B3-28C3-4B9A-9692-0B0EF939AEB6}" destId="{EBC3793D-0204-4056-9762-8ED76AB922E4}" srcOrd="7" destOrd="0" presId="urn:microsoft.com/office/officeart/2005/8/layout/cycle8"/>
    <dgm:cxn modelId="{8685E718-C50A-42AA-93C7-89A90BAF81E9}" type="presParOf" srcId="{DEDE19B3-28C3-4B9A-9692-0B0EF939AEB6}" destId="{8B39C91A-1448-423B-82E6-BED810D6F4FD}" srcOrd="8" destOrd="0" presId="urn:microsoft.com/office/officeart/2005/8/layout/cycle8"/>
    <dgm:cxn modelId="{FBA5FCC1-CF3F-48C2-ABDF-9FECD955EF70}" type="presParOf" srcId="{DEDE19B3-28C3-4B9A-9692-0B0EF939AEB6}" destId="{9FD2D63A-41BF-47C9-9BCE-DA0ACD0567AA}" srcOrd="9" destOrd="0" presId="urn:microsoft.com/office/officeart/2005/8/layout/cycle8"/>
    <dgm:cxn modelId="{63EEE1E8-34C6-4031-8BEA-14D4EB3DB850}" type="presParOf" srcId="{DEDE19B3-28C3-4B9A-9692-0B0EF939AEB6}" destId="{8E4D2A09-68EE-4714-9FBA-A620762C6752}" srcOrd="10" destOrd="0" presId="urn:microsoft.com/office/officeart/2005/8/layout/cycle8"/>
    <dgm:cxn modelId="{2B9228BE-0C96-4C90-982D-D2EC0E23BA18}" type="presParOf" srcId="{DEDE19B3-28C3-4B9A-9692-0B0EF939AEB6}" destId="{DA372D91-AEFA-4B3C-8D74-EE2EE5D4B035}" srcOrd="11" destOrd="0" presId="urn:microsoft.com/office/officeart/2005/8/layout/cycle8"/>
    <dgm:cxn modelId="{1AD4D075-D2FC-431D-AB04-3C61F4981FCE}" type="presParOf" srcId="{DEDE19B3-28C3-4B9A-9692-0B0EF939AEB6}" destId="{7EE25568-61E6-4A88-917D-FAFDEE0BC161}" srcOrd="12" destOrd="0" presId="urn:microsoft.com/office/officeart/2005/8/layout/cycle8"/>
    <dgm:cxn modelId="{3EBBA3AB-E4B9-4B0A-B964-000232CF152F}" type="presParOf" srcId="{DEDE19B3-28C3-4B9A-9692-0B0EF939AEB6}" destId="{9F177916-DA9C-475C-9276-741ED6A2AE1E}" srcOrd="13" destOrd="0" presId="urn:microsoft.com/office/officeart/2005/8/layout/cycle8"/>
    <dgm:cxn modelId="{25226498-6E09-46E6-AB34-42FCCEF33318}" type="presParOf" srcId="{DEDE19B3-28C3-4B9A-9692-0B0EF939AEB6}" destId="{C2117F11-68CB-4021-A489-0A9C72D1F37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2517BF-31B7-40B4-9265-E1B88DE724FF}">
      <dsp:nvSpPr>
        <dsp:cNvPr id="0" name=""/>
        <dsp:cNvSpPr/>
      </dsp:nvSpPr>
      <dsp:spPr>
        <a:xfrm>
          <a:off x="1729358" y="342685"/>
          <a:ext cx="4428553" cy="4428553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Min denní odpočinek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8 hod</a:t>
          </a:r>
        </a:p>
      </dsp:txBody>
      <dsp:txXfrm>
        <a:off x="4063311" y="1281117"/>
        <a:ext cx="1581626" cy="1318021"/>
      </dsp:txXfrm>
    </dsp:sp>
    <dsp:sp modelId="{3D49CCFB-5A67-42B4-8018-B7AC68DB0155}">
      <dsp:nvSpPr>
        <dsp:cNvPr id="0" name=""/>
        <dsp:cNvSpPr/>
      </dsp:nvSpPr>
      <dsp:spPr>
        <a:xfrm>
          <a:off x="1638151" y="500848"/>
          <a:ext cx="4428553" cy="4428553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Směna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max 12 hod</a:t>
          </a:r>
        </a:p>
      </dsp:txBody>
      <dsp:txXfrm>
        <a:off x="2692568" y="3374136"/>
        <a:ext cx="2372439" cy="1159859"/>
      </dsp:txXfrm>
    </dsp:sp>
    <dsp:sp modelId="{8B39C91A-1448-423B-82E6-BED810D6F4FD}">
      <dsp:nvSpPr>
        <dsp:cNvPr id="0" name=""/>
        <dsp:cNvSpPr/>
      </dsp:nvSpPr>
      <dsp:spPr>
        <a:xfrm>
          <a:off x="1546943" y="342685"/>
          <a:ext cx="4428553" cy="4428553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>
              <a:solidFill>
                <a:srgbClr val="F2750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Přesčas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>
              <a:solidFill>
                <a:srgbClr val="F2750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4 hod</a:t>
          </a:r>
        </a:p>
      </dsp:txBody>
      <dsp:txXfrm>
        <a:off x="2059918" y="1281117"/>
        <a:ext cx="1581626" cy="1318021"/>
      </dsp:txXfrm>
    </dsp:sp>
    <dsp:sp modelId="{7EE25568-61E6-4A88-917D-FAFDEE0BC161}">
      <dsp:nvSpPr>
        <dsp:cNvPr id="0" name=""/>
        <dsp:cNvSpPr/>
      </dsp:nvSpPr>
      <dsp:spPr>
        <a:xfrm>
          <a:off x="1455575" y="68537"/>
          <a:ext cx="4976851" cy="497685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177916-DA9C-475C-9276-741ED6A2AE1E}">
      <dsp:nvSpPr>
        <dsp:cNvPr id="0" name=""/>
        <dsp:cNvSpPr/>
      </dsp:nvSpPr>
      <dsp:spPr>
        <a:xfrm>
          <a:off x="1364002" y="226419"/>
          <a:ext cx="4976851" cy="497685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117F11-68CB-4021-A489-0A9C72D1F377}">
      <dsp:nvSpPr>
        <dsp:cNvPr id="0" name=""/>
        <dsp:cNvSpPr/>
      </dsp:nvSpPr>
      <dsp:spPr>
        <a:xfrm>
          <a:off x="1272429" y="68537"/>
          <a:ext cx="4976851" cy="497685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2517BF-31B7-40B4-9265-E1B88DE724FF}">
      <dsp:nvSpPr>
        <dsp:cNvPr id="0" name=""/>
        <dsp:cNvSpPr/>
      </dsp:nvSpPr>
      <dsp:spPr>
        <a:xfrm>
          <a:off x="1729358" y="342685"/>
          <a:ext cx="4428553" cy="4428553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Týdenní odpočinek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24</a:t>
          </a:r>
        </a:p>
      </dsp:txBody>
      <dsp:txXfrm>
        <a:off x="4063311" y="1281117"/>
        <a:ext cx="1581626" cy="1318021"/>
      </dsp:txXfrm>
    </dsp:sp>
    <dsp:sp modelId="{3D49CCFB-5A67-42B4-8018-B7AC68DB0155}">
      <dsp:nvSpPr>
        <dsp:cNvPr id="0" name=""/>
        <dsp:cNvSpPr/>
      </dsp:nvSpPr>
      <dsp:spPr>
        <a:xfrm>
          <a:off x="1638151" y="500848"/>
          <a:ext cx="4428553" cy="4428553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Směny + přesčas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168 – (5x 11) – 24 = 89</a:t>
          </a:r>
        </a:p>
      </dsp:txBody>
      <dsp:txXfrm>
        <a:off x="2692568" y="3374136"/>
        <a:ext cx="2372439" cy="1159859"/>
      </dsp:txXfrm>
    </dsp:sp>
    <dsp:sp modelId="{8B39C91A-1448-423B-82E6-BED810D6F4FD}">
      <dsp:nvSpPr>
        <dsp:cNvPr id="0" name=""/>
        <dsp:cNvSpPr/>
      </dsp:nvSpPr>
      <dsp:spPr>
        <a:xfrm>
          <a:off x="1546943" y="342685"/>
          <a:ext cx="4428553" cy="4428553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Denní odpočinek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55 (5 x 11)</a:t>
          </a:r>
          <a:endParaRPr lang="cs-CZ" sz="2100" b="1" kern="1200" dirty="0">
            <a:solidFill>
              <a:srgbClr val="F2750E"/>
            </a:solidFill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2059918" y="1281117"/>
        <a:ext cx="1581626" cy="1318021"/>
      </dsp:txXfrm>
    </dsp:sp>
    <dsp:sp modelId="{7EE25568-61E6-4A88-917D-FAFDEE0BC161}">
      <dsp:nvSpPr>
        <dsp:cNvPr id="0" name=""/>
        <dsp:cNvSpPr/>
      </dsp:nvSpPr>
      <dsp:spPr>
        <a:xfrm>
          <a:off x="1455575" y="68537"/>
          <a:ext cx="4976851" cy="497685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177916-DA9C-475C-9276-741ED6A2AE1E}">
      <dsp:nvSpPr>
        <dsp:cNvPr id="0" name=""/>
        <dsp:cNvSpPr/>
      </dsp:nvSpPr>
      <dsp:spPr>
        <a:xfrm>
          <a:off x="1364002" y="226419"/>
          <a:ext cx="4976851" cy="497685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117F11-68CB-4021-A489-0A9C72D1F377}">
      <dsp:nvSpPr>
        <dsp:cNvPr id="0" name=""/>
        <dsp:cNvSpPr/>
      </dsp:nvSpPr>
      <dsp:spPr>
        <a:xfrm>
          <a:off x="1272429" y="68537"/>
          <a:ext cx="4976851" cy="497685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pPr>
              <a:defRPr/>
            </a:pPr>
            <a:fld id="{EF4959DA-2678-49D1-BC99-35D02C04983D}" type="datetimeFigureOut">
              <a:rPr lang="cs-CZ"/>
              <a:pPr>
                <a:defRPr/>
              </a:pPr>
              <a:t>24.04.2024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pPr>
              <a:defRPr/>
            </a:pPr>
            <a:fld id="{6EAC829E-9CD2-4F4C-AD0E-40439F17AA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593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7F633-188B-4C34-B2AD-23AD3AA7E5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38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0BDBD-F48D-41F9-B547-105266F158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74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B842D-9F79-45CD-A4A2-0126DC4128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253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BCDF5-F776-4B4D-811C-A73C813EBD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36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FC442-842A-46CA-A4D5-DFB8050127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09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4A028-8AFD-42A6-BBB5-999947F842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02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C34AD-A672-41AB-AE13-0688179E93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54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0E61B-6472-4457-A6E7-F87C4B26A6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11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78892-D0CF-41B8-80C5-2034C122C1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86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A4C1B-0603-47B4-8BD8-FB4954996A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16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DC455-D7D3-4966-84A5-0EFE6A9E75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90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18F929-4AEE-488F-B89A-815126DD44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psp.cz/sqw/historie.sqw?o=9&amp;T=570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1" y="2276872"/>
            <a:ext cx="8353624" cy="237626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>
                <a:solidFill>
                  <a:srgbClr val="315B3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Pasti v oblasti pracovněprávních vztahů zdravotnických profesionálů</a:t>
            </a:r>
            <a:br>
              <a:rPr lang="cs-CZ" sz="4000" b="1" dirty="0">
                <a:solidFill>
                  <a:srgbClr val="315B3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altLang="cs-CZ" sz="4000" b="1" dirty="0">
              <a:solidFill>
                <a:srgbClr val="315B3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331913" y="4868863"/>
            <a:ext cx="7561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108023" y="5089569"/>
            <a:ext cx="76404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Konference Senát ČR, Praha, 24. 4. 2024</a:t>
            </a: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108023" y="5632744"/>
            <a:ext cx="74898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Dominik Brůha, advokát</a:t>
            </a:r>
          </a:p>
        </p:txBody>
      </p:sp>
    </p:spTree>
    <p:extLst>
      <p:ext uri="{BB962C8B-B14F-4D97-AF65-F5344CB8AC3E}">
        <p14:creationId xmlns:p14="http://schemas.microsoft.com/office/powerpoint/2010/main" val="101653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1" y="260648"/>
            <a:ext cx="8712522" cy="6480720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cs-CZ" altLang="cs-CZ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Tzv. super-služby od 28. 12. 2023 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96570" algn="l"/>
                <a:tab pos="540385" algn="l"/>
              </a:tabLst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83a ZP: Jen bylo-li to sjednáno v KS 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nebo stanoveno ve vnitřním předpisu u z-tele, u kterého nepůsobí </a:t>
            </a:r>
            <a:r>
              <a:rPr lang="cs-CZ" sz="2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odb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., může 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délka </a:t>
            </a: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doby z-nce v nepřetržitém provozu spojená s poskytováním </a:t>
            </a: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zdr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služeb p-</a:t>
            </a: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telem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lůžkové péče nebo 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p-</a:t>
            </a:r>
            <a:r>
              <a:rPr lang="cs-CZ" sz="2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telem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ZZS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kterou vykonává lékař, zubní lékař, farmaceut nebo zdravotnický pracovník nelékařských zdravotnických 	 povolání, může činit 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až 24 hod během 26 hod 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 sobě jdoucích.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496570" algn="l"/>
                <a:tab pos="540385" algn="l"/>
              </a:tabLst>
            </a:pPr>
            <a:endParaRPr lang="cs-CZ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96570" algn="l"/>
                <a:tab pos="540385" algn="l"/>
              </a:tabLst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83 ZP nezměněn » </a:t>
            </a:r>
            <a:r>
              <a:rPr 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délka směny max 12 hod + 12 přesčas</a:t>
            </a:r>
            <a:endParaRPr lang="cs-CZ" sz="2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96570" algn="l"/>
                <a:tab pos="540385" algn="l"/>
              </a:tabLst>
            </a:pPr>
            <a:endParaRPr lang="cs-CZ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496570" algn="l"/>
                <a:tab pos="540385" algn="l"/>
              </a:tabLst>
            </a:pPr>
            <a:endParaRPr lang="cs-CZ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47553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1" y="260648"/>
            <a:ext cx="8712522" cy="6337002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cs-CZ" altLang="cs-CZ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??? kolem super-služeb 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96570" algn="l"/>
                <a:tab pos="540385" algn="l"/>
              </a:tabLst>
            </a:pP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93 (1) ZP versus plánování „přesčasové“ části super-služeb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96570" algn="l"/>
                <a:tab pos="540385" algn="l"/>
              </a:tabLst>
            </a:pPr>
            <a:endParaRPr lang="cs-CZ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96570" algn="l"/>
                <a:tab pos="540385" algn="l"/>
              </a:tabLst>
            </a:pP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super-služby vykonávané na DPP/DPČ » lékaři s HPP v nemocnici a zajišťování služeb o víkendech, svátcích atd.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96570" algn="l"/>
                <a:tab pos="540385" algn="l"/>
              </a:tabLst>
            </a:pPr>
            <a:endParaRPr lang="cs-CZ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96570" algn="l"/>
                <a:tab pos="540385" algn="l"/>
              </a:tabLst>
            </a:pPr>
            <a:r>
              <a:rPr lang="cs-CZ" sz="2600" i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čerpání „náhradního volna“ bezprostředně po super-službě versus § 348 ZP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96570" algn="l"/>
                <a:tab pos="540385" algn="l"/>
              </a:tabLst>
            </a:pPr>
            <a:endParaRPr lang="cs-CZ" sz="26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96570" algn="l"/>
                <a:tab pos="540385" algn="l"/>
              </a:tabLst>
            </a:pPr>
            <a:r>
              <a:rPr lang="cs-CZ" sz="2600" i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směna „odpadlá“ po super-službě jako překážka v práci na straně zaměstnavatele?</a:t>
            </a:r>
            <a:endParaRPr lang="cs-CZ" sz="26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496570" algn="l"/>
                <a:tab pos="540385" algn="l"/>
              </a:tabLst>
            </a:pP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96570" algn="l"/>
                <a:tab pos="540385" algn="l"/>
              </a:tabLst>
            </a:pPr>
            <a:endParaRPr lang="cs-CZ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96570" algn="l"/>
                <a:tab pos="540385" algn="l"/>
              </a:tabLst>
            </a:pPr>
            <a:endParaRPr lang="cs-CZ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597746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260648"/>
            <a:ext cx="8856663" cy="6337002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cs-CZ" altLang="cs-CZ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Trvalá ostražitost ≠ přestávka 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SDEU rozsudek ve věci </a:t>
            </a:r>
            <a:r>
              <a:rPr lang="cs-CZ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C-107/19 </a:t>
            </a:r>
            <a:r>
              <a:rPr lang="cs-CZ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→ 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doba přestávky, během které musí být z-</a:t>
            </a:r>
            <a:r>
              <a:rPr lang="cs-CZ" sz="2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nec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 případě potřeby </a:t>
            </a:r>
            <a:r>
              <a:rPr lang="cs-CZ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připraven do 2 min k výjezdu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je „pracovní dobou“, pokud omezení uložená z-</a:t>
            </a:r>
            <a:r>
              <a:rPr lang="cs-CZ" sz="2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nci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významně ovlivňují možnost z-nce nakládat volně s časem, během něhož není výkon práce vyžadován</a:t>
            </a:r>
            <a:r>
              <a:rPr lang="cs-CZ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nemá žádný vliv, zda k přerušení v případě nenadálého výjezdu dochází pouze nahodile a nepředvídatelně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zásadu přednosti práva EU → vnitrostátní soud je vázán výkladem SDEU, musí </a:t>
            </a:r>
            <a:r>
              <a:rPr lang="cs-CZ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odmítnout právní názor nadřízeného soudu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pokud má za to, že není v souladu s unijním právem.</a:t>
            </a:r>
            <a:endParaRPr lang="cs-CZ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605813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404664"/>
            <a:ext cx="8856663" cy="6192986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cs-CZ" altLang="cs-CZ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(ne)Přestávky » zahájení v řádu minut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II. ÚS 1854/2020 z 18. 10. 2021: ... Pokud má z-</a:t>
            </a:r>
            <a:r>
              <a:rPr lang="cs-CZ" sz="26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cs-CZ" sz="2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povinnost být v případě potřeby k dispozici z-</a:t>
            </a:r>
            <a:r>
              <a:rPr lang="cs-CZ" sz="26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teli</a:t>
            </a:r>
            <a:r>
              <a:rPr lang="cs-CZ" sz="2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zasáhnout (začít konat práci) </a:t>
            </a:r>
            <a:r>
              <a:rPr lang="cs-CZ" sz="26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 řádu minut</a:t>
            </a:r>
            <a:r>
              <a:rPr lang="cs-CZ" sz="2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pak se </a:t>
            </a:r>
            <a:r>
              <a:rPr lang="cs-CZ" sz="26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nejedná o přestávku </a:t>
            </a:r>
            <a:r>
              <a:rPr lang="cs-CZ" sz="2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 práci, ale o pracovní dobu s právem na mzdu (plat) za tuto dobu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Nepředvídatelnost možných přerušení </a:t>
            </a:r>
            <a:r>
              <a:rPr lang="cs-CZ" sz="2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přestávky na odpočinek může mít na možnost zaměstnance nakládat volně s časem ještě další omezující účinek. Nejistota, která z této nepředvídatelnosti plyne, totiž může z-</a:t>
            </a:r>
            <a:r>
              <a:rPr lang="cs-CZ" sz="26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nce</a:t>
            </a:r>
            <a:r>
              <a:rPr lang="cs-CZ" sz="2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stavět do stavu trvalé ostražitosti → zdánlivá přestávka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467557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133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b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Pasti na úseku</a:t>
            </a:r>
            <a:b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tzv. souběhů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789363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endParaRPr lang="cs-CZ" alt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3876665819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buFont typeface="Wingdings" pitchFamily="2" charset="2"/>
              <a:buNone/>
            </a:pPr>
            <a:endParaRPr lang="cs-CZ" altLang="cs-CZ" b="1" dirty="0"/>
          </a:p>
          <a:p>
            <a:pPr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cs-CZ" altLang="cs-CZ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Zákaz dvojí práce u téhož z-tele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endParaRPr lang="cs-CZ" alt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34b (2) ZP: Z-</a:t>
            </a:r>
            <a:r>
              <a:rPr lang="cs-CZ" altLang="cs-CZ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cs-CZ" alt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 dalším zákl. PP vztahu u téhož z-tele </a:t>
            </a:r>
            <a:r>
              <a:rPr lang="cs-CZ" alt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nesmí vykonávat práce</a:t>
            </a:r>
            <a:r>
              <a:rPr lang="cs-CZ" alt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které jsou </a:t>
            </a:r>
            <a:r>
              <a:rPr lang="cs-CZ" alt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stejně druhově </a:t>
            </a:r>
            <a:r>
              <a:rPr lang="cs-CZ" alt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vymezeny. 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altLang="cs-CZ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řidič vozidla ZZS + DPČ „účast na 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školení, výcviku ... související s přípravou na řešení mimořádných událostí a krizových situací“ ... (nácviky resuscitace, péče o pacienta s CMP ...)</a:t>
            </a:r>
            <a:endParaRPr lang="cs-CZ" altLang="cs-CZ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altLang="cs-CZ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NS 21 </a:t>
            </a:r>
            <a:r>
              <a:rPr lang="cs-CZ" altLang="cs-CZ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Cdo</a:t>
            </a:r>
            <a:r>
              <a:rPr lang="cs-CZ" alt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1573/2012: O práci jiného druhu se jedná, jestliže povaha činností je odlišná od těch, jimiž se vyznačuje práce vykonávaná z-</a:t>
            </a:r>
            <a:r>
              <a:rPr lang="cs-CZ" altLang="cs-CZ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ncem</a:t>
            </a:r>
            <a:r>
              <a:rPr lang="cs-CZ" alt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 původním PP, a jestliže </a:t>
            </a:r>
            <a:r>
              <a:rPr lang="cs-CZ" altLang="cs-CZ" sz="26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</a:t>
            </a:r>
            <a:r>
              <a:rPr lang="cs-CZ" alt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činnosti nepředstavují jen doplnění pracovní náplně</a:t>
            </a:r>
            <a:r>
              <a:rPr lang="cs-CZ" alt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vyplývající z druhu práce sjednaného v původním PP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altLang="cs-CZ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alt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669497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295D80-7091-6F41-329F-F8AB5658F5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>
            <a:extLst>
              <a:ext uri="{FF2B5EF4-FFF2-40B4-BE49-F238E27FC236}">
                <a16:creationId xmlns:a16="http://schemas.microsoft.com/office/drawing/2014/main" id="{CB12758B-544F-8F25-6A3A-FCE0E40370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620688"/>
            <a:ext cx="8857107" cy="612068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FontTx/>
              <a:buNone/>
            </a:pPr>
            <a:r>
              <a:rPr lang="cs-CZ" altLang="cs-CZ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DPČ na služby 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altLang="cs-CZ" sz="2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NSS 3 </a:t>
            </a:r>
            <a:r>
              <a:rPr lang="cs-CZ" altLang="cs-CZ" sz="26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Ads</a:t>
            </a:r>
            <a:r>
              <a:rPr lang="cs-CZ" alt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11/2011: </a:t>
            </a:r>
            <a:r>
              <a:rPr lang="cs-CZ" alt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lékař + DPČ na „z</a:t>
            </a:r>
            <a:r>
              <a:rPr lang="cs-CZ" sz="2600" b="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abezpečení provozu oddělení v nočních hodinách a ve dnech svátečních“ </a:t>
            </a:r>
          </a:p>
          <a:p>
            <a:pPr marL="0" indent="0">
              <a:spcBef>
                <a:spcPts val="0"/>
              </a:spcBef>
              <a:buNone/>
            </a:pPr>
            <a:endParaRPr lang="cs-CZ" sz="2600" b="0" i="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sjednaný druh práce se podstatně překrýval, rozdílné bylo pouze jeho časové vymezení. Účelem DPČ bylo prosté zajištění nadlimitních přesčasů lékařů … totožnost druhu práce sjednaných v obou PP vztazích se liší pouze jejich rozsahem » </a:t>
            </a:r>
            <a:r>
              <a:rPr lang="cs-CZ" alt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DPČ byla absolutně neplatná</a:t>
            </a:r>
            <a:r>
              <a:rPr lang="cs-CZ" alt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cs-CZ" altLang="cs-CZ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pojistný poměr z DPČ stěžovatelce nevznikl → stěžovatelka si může požádat o vrácení pojistného na soc. </a:t>
            </a:r>
            <a:r>
              <a:rPr lang="cs-CZ" altLang="cs-CZ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zab</a:t>
            </a:r>
            <a:r>
              <a:rPr lang="cs-CZ" alt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z této DPČ odvedeného.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cs-CZ" altLang="cs-CZ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11036743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1" y="260648"/>
            <a:ext cx="8712522" cy="6337002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cs-CZ" altLang="cs-CZ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SDEU » souběžné PP vztahy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rozsudek z 17.3.2021 ve věci </a:t>
            </a:r>
            <a:r>
              <a:rPr lang="cs-CZ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C-585/19</a:t>
            </a:r>
            <a:r>
              <a:rPr lang="cs-CZ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cs-CZ" sz="26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Academia de Studii </a:t>
            </a:r>
            <a:r>
              <a:rPr lang="cs-CZ" sz="260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Economice</a:t>
            </a:r>
            <a:r>
              <a:rPr lang="cs-CZ" sz="26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din </a:t>
            </a:r>
            <a:r>
              <a:rPr lang="cs-CZ" sz="260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Bucureşti</a:t>
            </a:r>
            <a:r>
              <a:rPr lang="cs-CZ" sz="26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ca. </a:t>
            </a:r>
            <a:r>
              <a:rPr lang="cs-CZ" sz="260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Ministerul</a:t>
            </a:r>
            <a:r>
              <a:rPr lang="cs-CZ" sz="26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Educaţiei</a:t>
            </a:r>
            <a:r>
              <a:rPr lang="cs-CZ" sz="26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Naţionale</a:t>
            </a:r>
            <a:r>
              <a:rPr lang="cs-CZ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26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→ </a:t>
            </a:r>
            <a:r>
              <a:rPr lang="cs-CZ" sz="26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uzavřel-li z-</a:t>
            </a:r>
            <a:r>
              <a:rPr lang="cs-CZ" sz="260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cs-CZ" sz="26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 stejným z-</a:t>
            </a:r>
            <a:r>
              <a:rPr lang="cs-CZ" sz="260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telem</a:t>
            </a:r>
            <a:r>
              <a:rPr lang="cs-CZ" sz="26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více </a:t>
            </a:r>
            <a:r>
              <a:rPr lang="cs-CZ" sz="260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prac</a:t>
            </a:r>
            <a:r>
              <a:rPr lang="cs-CZ" sz="26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smluv, uplatní se min. doba denního odpočinku </a:t>
            </a:r>
            <a:r>
              <a:rPr lang="cs-CZ" sz="26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 tyto smlouvy vzaty jako celek</a:t>
            </a:r>
            <a:r>
              <a:rPr lang="cs-CZ" sz="26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a nikoli na každou z uvedených smluv samostatně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2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b="1" cap="al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Příklad</a:t>
            </a:r>
            <a:r>
              <a:rPr lang="cs-CZ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z-</a:t>
            </a:r>
            <a:r>
              <a:rPr lang="cs-CZ" sz="2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cs-CZ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má doplňkovou DPČ ... v PP má směnu 7:30 – 16:00, na DPČ může pokračovat v konání jiné práce do 20:30 (11h) max do 23:30 (8h) ... nebo odejít a znovu začít v 00:00 .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76612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133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b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Pasti na úseku</a:t>
            </a:r>
            <a:b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odměňování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789363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endParaRPr lang="cs-CZ" alt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2171857115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260648"/>
            <a:ext cx="8856984" cy="6408440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Pasti na úseku příplatků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77 (2) ZP: ... to neplatí, pokud jde o ...</a:t>
            </a:r>
          </a:p>
          <a:p>
            <a:pPr marL="874800" indent="-5143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převedení na jinou práci a přeložení, </a:t>
            </a:r>
          </a:p>
          <a:p>
            <a:pPr marL="874800" indent="-5143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dočasné přidělení,</a:t>
            </a:r>
          </a:p>
          <a:p>
            <a:pPr marL="874800" indent="-5143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odstupné,</a:t>
            </a:r>
          </a:p>
          <a:p>
            <a:pPr marL="874800" indent="-5143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sz="2600" b="1" strike="sngStrike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cs-CZ" sz="2600" b="1" strike="sngStrike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rac</a:t>
            </a:r>
            <a:r>
              <a:rPr lang="cs-CZ" sz="2600" b="1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dobu a dobu odpočinku; výkon práce však nesmí přesáhnout 12 hodin během 24 hodin po sobě jdoucích,</a:t>
            </a:r>
            <a:endParaRPr lang="cs-CZ" sz="26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74800" indent="-5143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sz="2600" b="1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překážky v práci na straně zaměstnance,</a:t>
            </a:r>
            <a:endParaRPr lang="cs-CZ" sz="26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74800" indent="-5143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sz="2600" b="1" strike="sngStrik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</a:t>
            </a:r>
            <a:r>
              <a:rPr lang="cs-CZ" sz="2600" b="1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ovolenou</a:t>
            </a:r>
          </a:p>
          <a:p>
            <a:pPr marL="3604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d)</a:t>
            </a:r>
            <a:r>
              <a:rPr lang="cs-CZ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skončení pracovního poměru,</a:t>
            </a:r>
          </a:p>
          <a:p>
            <a:pPr marL="3604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e)</a:t>
            </a:r>
            <a:r>
              <a:rPr lang="cs-CZ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odměňování » ... </a:t>
            </a:r>
            <a:r>
              <a:rPr lang="cs-CZ" sz="2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avšak dle nové dikce </a:t>
            </a:r>
            <a:r>
              <a:rPr lang="cs-CZ" sz="2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</a:t>
            </a:r>
            <a:r>
              <a:rPr lang="cs-CZ" sz="2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138 ZP se pro odměňování  použijí obdobně </a:t>
            </a:r>
            <a:r>
              <a:rPr lang="cs-CZ" altLang="cs-CZ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§</a:t>
            </a:r>
            <a:r>
              <a:rPr lang="cs-CZ" sz="2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115 až 118</a:t>
            </a:r>
            <a:r>
              <a:rPr lang="cs-CZ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</a:t>
            </a:r>
          </a:p>
          <a:p>
            <a:pPr marL="3604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f) </a:t>
            </a:r>
            <a:r>
              <a:rPr lang="cs-CZ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cestovních náhrad </a:t>
            </a:r>
            <a:r>
              <a:rPr lang="cs-CZ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náhrad podle 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</a:t>
            </a:r>
            <a:r>
              <a:rPr lang="cs-CZ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190a</a:t>
            </a:r>
            <a:endParaRPr lang="cs-CZ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1032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620688"/>
            <a:ext cx="8928546" cy="5976664"/>
          </a:xfrm>
        </p:spPr>
        <p:txBody>
          <a:bodyPr/>
          <a:lstStyle/>
          <a:p>
            <a:pPr marL="609600" indent="-609600" algn="ctr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Seznam použitých zkratek</a:t>
            </a:r>
          </a:p>
          <a:p>
            <a:pPr marL="609600" indent="-609600" algn="just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endParaRPr lang="cs-CZ" altLang="cs-CZ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600" indent="-609600" algn="just"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	DPČ 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– dohoda o pracovní činnosti</a:t>
            </a:r>
          </a:p>
          <a:p>
            <a:pPr marL="609600" indent="-609600" algn="just"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	DPP - 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dohoda o provedení práce </a:t>
            </a:r>
          </a:p>
          <a:p>
            <a:pPr marL="609600" indent="-609600" algn="just"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	KS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– kolektivní smlouva</a:t>
            </a:r>
          </a:p>
          <a:p>
            <a:pPr marL="609600" indent="-609600" algn="just"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	OO – 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odborová organizace</a:t>
            </a:r>
          </a:p>
          <a:p>
            <a:pPr marL="609600" indent="-609600" algn="just"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	OZ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– zák. č. 89/2012, občanský zákoník</a:t>
            </a:r>
          </a:p>
          <a:p>
            <a:pPr marL="609600" indent="-609600"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	SD EU – 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Soudní dvůr Evropské unie</a:t>
            </a:r>
          </a:p>
          <a:p>
            <a:pPr marL="609600" indent="-609600"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	TPD –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týdenní pracovní doba</a:t>
            </a:r>
          </a:p>
          <a:p>
            <a:pPr marL="609600" indent="-609600"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	z-</a:t>
            </a:r>
            <a:r>
              <a:rPr lang="cs-CZ" altLang="cs-CZ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– zaměstnanec </a:t>
            </a:r>
          </a:p>
          <a:p>
            <a:pPr marL="609600" indent="-609600"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	z-tel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- zaměstnavatel</a:t>
            </a:r>
          </a:p>
          <a:p>
            <a:pPr marL="609600" indent="-609600"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	ZP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– zák. č. 262/2006 Sb., zákoník práce </a:t>
            </a:r>
          </a:p>
          <a:p>
            <a:pPr marL="609600" indent="-609600"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076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2157E0-9FF6-4AF7-ACE7-91D567D161D3}" type="slidenum">
              <a:rPr lang="cs-CZ" altLang="cs-CZ" sz="1400" smtClean="0">
                <a:latin typeface="Calibri" panose="020F0502020204030204" pitchFamily="34" charset="0"/>
                <a:cs typeface="Calibri" panose="020F050202020403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071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260350"/>
            <a:ext cx="8784976" cy="64087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DPČ / DPP » nový přestupek!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26 (1) m) zák. č. 251/2005 Sb. </a:t>
            </a:r>
            <a:r>
              <a:rPr lang="cs-CZ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Právnická nebo podnikající fyzická osoba se dopustí </a:t>
            </a:r>
            <a:r>
              <a:rPr lang="cs-CZ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přestupku na úseku odměňování </a:t>
            </a:r>
            <a:r>
              <a:rPr lang="cs-CZ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zaměstnanců tím, že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m) neposkytne z-</a:t>
            </a:r>
            <a:r>
              <a:rPr lang="cs-CZ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nci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 práci vykonanou na základě dohody o práci konané mimo PP odměnu z dohody nebo </a:t>
            </a:r>
            <a:r>
              <a:rPr 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některou její složku 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(příplatek) ve výši a za podmínek stanovených jiným právním předpisem (ZP) a sjednaných v dohodě o práci konané mimo PP.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altLang="cs-CZ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 přestupek lze uložit pokutu až do výše </a:t>
            </a:r>
            <a:r>
              <a:rPr lang="cs-CZ" alt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mil Kč.</a:t>
            </a:r>
            <a:endParaRPr lang="cs-CZ" altLang="cs-CZ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95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ts val="0"/>
              </a:spcBef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36881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260350"/>
            <a:ext cx="8784976" cy="64087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Mzdová vs. platová sféra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138 ZP: Výše odměny z dohody a podmínky pro její poskytování se sjednávají v DPP / DPČ. 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 poskytování odměny z dohody se § 115 až 118 použijí obdobně, přičemž odměna z dohody se pro tyto účely posuzuje jako MZDA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§ 110 (1) ZP: Za stejnou práci / práci stejné hodnoty přísluší všem z-ncům stejná mzda (plat) nebo 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odměna z dohody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(2) 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Stejnou prací 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/ prací stejné hodnoty se rozumí práce stejné / srovnatelné složitosti, odpovědnosti a namáhavosti, která se koná ve stejných nebo srov. </a:t>
            </a:r>
            <a:r>
              <a:rPr lang="cs-CZ" altLang="cs-CZ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prac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. podmínkách, při stejné nebo srovnatelné </a:t>
            </a:r>
            <a:r>
              <a:rPr lang="cs-CZ" altLang="cs-CZ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prac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. výkonnosti a výsledcích práce.</a:t>
            </a:r>
          </a:p>
          <a:p>
            <a:pPr algn="just" eaLnBrk="1" hangingPunct="1">
              <a:lnSpc>
                <a:spcPct val="95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ts val="0"/>
              </a:spcBef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5395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908050"/>
            <a:ext cx="8642350" cy="5048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Různá výše příplatků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341438"/>
            <a:ext cx="8785671" cy="539993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4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400" b="1" dirty="0"/>
          </a:p>
          <a:p>
            <a:pPr>
              <a:buFontTx/>
              <a:buNone/>
              <a:defRPr/>
            </a:pPr>
            <a:r>
              <a:rPr lang="cs-CZ" alt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PLAT			MZDA</a:t>
            </a:r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  <a:defRPr/>
            </a:pP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za SO a NE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25 %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PHV  		nejméně </a:t>
            </a: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10 %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PHV 							možné sjednat jinou 							výši i způsob určení 							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za noční práci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20 %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PHV		nejméně </a:t>
            </a: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10 %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PHV, 							možné sjednat jinou 							výši i způsob určení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za ztížené prostředí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5%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min mzdy		nejméně </a:t>
            </a: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10%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min</a:t>
            </a: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mzdy	</a:t>
            </a:r>
          </a:p>
          <a:p>
            <a:pPr>
              <a:buFontTx/>
              <a:buNone/>
              <a:defRPr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za svátek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NV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/ po dohodě příplatek 	</a:t>
            </a: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NV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nebo po dohodě 				</a:t>
            </a: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100 %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PHV		nejméně </a:t>
            </a: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100 %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PHV</a:t>
            </a:r>
          </a:p>
          <a:p>
            <a:pPr>
              <a:buFontTx/>
              <a:buNone/>
              <a:defRPr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  <a:defRPr/>
            </a:pPr>
            <a:endParaRPr lang="cs-CZ" alt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cs-CZ" alt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cs-CZ" altLang="cs-CZ" sz="1800" dirty="0"/>
              <a:t>	</a:t>
            </a:r>
            <a:endParaRPr lang="cs-CZ" altLang="cs-CZ" sz="1800" b="1" dirty="0"/>
          </a:p>
          <a:p>
            <a:pPr>
              <a:buFontTx/>
              <a:buNone/>
              <a:defRPr/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3918214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260350"/>
            <a:ext cx="8784976" cy="64087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2 protichůdné přístupy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138 ZP: ... Pro poskytování odměny z dohody se § 115 až 118 použijí obdobně, přičemž 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odměna z dohody se pro tyto účely posuzuje jako </a:t>
            </a:r>
            <a:r>
              <a:rPr lang="cs-CZ" sz="2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MZDA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» právní fikce založená zákonem</a:t>
            </a:r>
            <a:endParaRPr lang="cs-CZ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* *</a:t>
            </a:r>
            <a:endParaRPr lang="cs-CZ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vyšší bere - nelze vyloučit § 1a písm. c) ve spojení s § 110 (1) ZP: Za stejnou práci / práci stejné hodnoty přísluší všem z-ncům u z-tele stejná mzda, plat nebo 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odměna z dohody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judikatura vyšších soudů ... až za několik let 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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? 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názor věcného gestora MPSV, kontrolní orgány (SUIP) ... 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13793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260350"/>
            <a:ext cx="8784976" cy="6408738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Názor věcného gestora MPSV?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000" indent="-342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podle </a:t>
            </a:r>
            <a:r>
              <a:rPr lang="cs-CZ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vyjádření MPSV 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 nutné tuto úpravu používat s vědomím potřeby zohlednění § 110 ZP, který se vztahuje na odměňování mzdou, platem </a:t>
            </a:r>
            <a:r>
              <a:rPr lang="cs-CZ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odměnou z dohody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pPr marL="342000" indent="-342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000" indent="-342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Z-tel by tedy měl dbát na dodržování zásady stejné odměny za stejnou práci / práci stejné hodnoty. </a:t>
            </a:r>
          </a:p>
          <a:p>
            <a:pPr marL="342000" indent="-342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000" indent="-342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Úprava v § 115 až 118 představuje </a:t>
            </a:r>
            <a:r>
              <a:rPr lang="cs-CZ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pouhé minimum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z-</a:t>
            </a:r>
            <a:r>
              <a:rPr lang="cs-CZ" sz="2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teli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tedy dává prostor, aby se z-</a:t>
            </a:r>
            <a:r>
              <a:rPr lang="cs-CZ" sz="2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ncem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sjednal příplatky v takové výši, aby byly požadavky ZP na zachování rovnosti dodrženy</a:t>
            </a:r>
            <a:endParaRPr lang="cs-CZ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31533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133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b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Pasti ve světle</a:t>
            </a:r>
            <a:b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tzv. konsolidačního balíčku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789363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endParaRPr lang="cs-CZ" alt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2338293681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404664"/>
            <a:ext cx="8856984" cy="6264424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cs-CZ" alt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DPP » původní předpoklad od 1.7.2024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sz="2600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ařízení vlády č. </a:t>
            </a:r>
            <a:r>
              <a:rPr lang="cs-CZ" sz="2600" b="1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286/2023</a:t>
            </a:r>
            <a:r>
              <a:rPr lang="cs-CZ" sz="2600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Sb., </a:t>
            </a:r>
            <a:r>
              <a:rPr lang="cs-CZ" sz="26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výši </a:t>
            </a:r>
            <a:r>
              <a:rPr lang="cs-CZ" sz="26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všeob</a:t>
            </a:r>
            <a:r>
              <a:rPr lang="cs-CZ" sz="26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vyměřovacího základu za r. 2022, přepočítacího </a:t>
            </a:r>
            <a:r>
              <a:rPr lang="cs-CZ" sz="26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koef</a:t>
            </a:r>
            <a:r>
              <a:rPr lang="cs-CZ" sz="26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..., redukčních hranic pro stanovení </a:t>
            </a:r>
            <a:r>
              <a:rPr lang="cs-CZ" sz="26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výpočt</a:t>
            </a:r>
            <a:r>
              <a:rPr lang="cs-CZ" sz="26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základu pro rok 2024, základní výměry důchodu pro r. 2024 a částky zvýšení za vychované dítě</a:t>
            </a:r>
            <a:endParaRPr lang="cs-CZ" sz="2600" b="0" u="none" strike="noStrike" baseline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spcBef>
                <a:spcPts val="0"/>
              </a:spcBef>
              <a:buNone/>
            </a:pPr>
            <a:endParaRPr lang="cs-CZ" sz="2600" b="0" i="0" u="none" strike="noStrike" baseline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sz="2600" b="0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ahrazení aktuálního limitu 10.000 Kč pro </a:t>
            </a:r>
            <a:r>
              <a:rPr lang="cs-CZ" sz="2600" b="0" i="0" u="none" strike="noStrike" baseline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znepojistněné</a:t>
            </a:r>
            <a:r>
              <a:rPr lang="cs-CZ" sz="2600" b="0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DPP </a:t>
            </a:r>
            <a:r>
              <a:rPr lang="cs-CZ" sz="2600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stanovením</a:t>
            </a:r>
            <a:r>
              <a:rPr lang="cs-CZ" sz="2600" b="1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 limitů:</a:t>
            </a:r>
          </a:p>
          <a:p>
            <a:pPr marL="874800" indent="-514350" algn="l">
              <a:spcBef>
                <a:spcPts val="0"/>
              </a:spcBef>
              <a:buFont typeface="+mj-lt"/>
              <a:buAutoNum type="alphaLcParenR"/>
            </a:pPr>
            <a:r>
              <a:rPr lang="cs-CZ" sz="2600" b="1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25% </a:t>
            </a:r>
            <a:r>
              <a:rPr lang="cs-CZ" sz="2600" b="1" i="0" u="none" strike="noStrike" baseline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prům</a:t>
            </a:r>
            <a:r>
              <a:rPr lang="cs-CZ" sz="2600" b="1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mzdy dle ČSÚ u 1 z-tele </a:t>
            </a:r>
            <a:r>
              <a:rPr lang="cs-CZ" sz="2600" b="0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(pro 2024 </a:t>
            </a:r>
          </a:p>
          <a:p>
            <a:pPr marL="360450" indent="0" algn="l">
              <a:spcBef>
                <a:spcPts val="0"/>
              </a:spcBef>
              <a:buNone/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600" b="0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0,25 x 43.967 = 10.500 Kč, resp. 10.499 Kč)</a:t>
            </a:r>
          </a:p>
          <a:p>
            <a:pPr marL="360450" indent="0" algn="l">
              <a:spcBef>
                <a:spcPts val="0"/>
              </a:spcBef>
              <a:buNone/>
            </a:pPr>
            <a:r>
              <a:rPr 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cs-CZ" sz="2600" b="1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0% </a:t>
            </a:r>
            <a:r>
              <a:rPr lang="cs-CZ" sz="2600" b="1" i="0" u="none" strike="noStrike" baseline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prům</a:t>
            </a:r>
            <a:r>
              <a:rPr lang="cs-CZ" sz="2600" b="1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mzdy u všech z-</a:t>
            </a:r>
            <a:r>
              <a:rPr lang="cs-CZ" sz="2600" b="1" i="0" u="none" strike="noStrike" baseline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telů</a:t>
            </a:r>
            <a:r>
              <a:rPr lang="cs-CZ" sz="2600" b="1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b="0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(pro 2024       </a:t>
            </a:r>
          </a:p>
          <a:p>
            <a:pPr marL="360450" indent="0" algn="l">
              <a:spcBef>
                <a:spcPts val="0"/>
              </a:spcBef>
              <a:buNone/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600" b="0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0,4 x 43.967 = 17.500 Kč)</a:t>
            </a:r>
            <a:endParaRPr lang="cs-CZ" sz="2600" b="1" i="0" u="none" strike="noStrike" baseline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95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ts val="0"/>
              </a:spcBef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136153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332656"/>
            <a:ext cx="8856984" cy="6336432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A opět ty přílepky ...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b="0" i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cs-CZ" sz="26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zn. </a:t>
            </a:r>
            <a:r>
              <a:rPr lang="cs-CZ" sz="2600" b="0" i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</a:t>
            </a:r>
            <a:r>
              <a:rPr lang="cs-CZ" sz="26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6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ÚS 77/06</a:t>
            </a:r>
            <a:r>
              <a:rPr lang="cs-CZ" sz="26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„přílepky“ jsou neústavní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(„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wild riders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6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17. 4. 2024 </a:t>
            </a:r>
            <a:r>
              <a:rPr lang="cs-CZ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schválen p</a:t>
            </a:r>
            <a:r>
              <a:rPr lang="cs-CZ" sz="26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ozměňující návrh k návrhu zák., kterým se mění zákon č. 240/2013 Sb., o investičních společnostech a investičních fondech (sněmovní tisk č. 570)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https://www.psp.cz/sqw/historie.sqw?o=9&amp;T=570</a:t>
            </a:r>
            <a:r>
              <a:rPr lang="cs-CZ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600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95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ts val="0"/>
              </a:spcBef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Obrázek 1" descr="Pravidla pro zaměstnávání lidí na dohodu, současné parametry, zůstanou vždy jen firmě, která daného pracovníka jako první nahlásí státu, že s ním má smlouvu.">
            <a:extLst>
              <a:ext uri="{FF2B5EF4-FFF2-40B4-BE49-F238E27FC236}">
                <a16:creationId xmlns:a16="http://schemas.microsoft.com/office/drawing/2014/main" id="{2B6742F7-7BE8-4A18-7523-60FD915AF2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721" y="4509120"/>
            <a:ext cx="3712487" cy="20876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1771816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404664"/>
            <a:ext cx="8856984" cy="6264424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cs-CZ" alt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DPP » od 1. 1. 2025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§7b zák. č. 187/2006 Sb.: </a:t>
            </a:r>
            <a:r>
              <a:rPr lang="cs-CZ" sz="2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Z-tel může uplatňovat režim oznámené dohody pouze, pokud oznámil ČSSZ na tiskopise v el. podobě záměr uplatňovat režim oznámené DPP ... </a:t>
            </a:r>
            <a:r>
              <a:rPr lang="cs-CZ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25%</a:t>
            </a: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6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85 h): ČSSZ </a:t>
            </a:r>
            <a:r>
              <a:rPr lang="cs-CZ" sz="2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vede evidenci z-</a:t>
            </a:r>
            <a:r>
              <a:rPr lang="cs-CZ" sz="26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telů</a:t>
            </a:r>
            <a:r>
              <a:rPr lang="cs-CZ" sz="2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kteří ohlásili záměr uplatňovat režim oznámené dohody </a:t>
            </a:r>
            <a:r>
              <a:rPr lang="cs-CZ" sz="2600" b="1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jako první </a:t>
            </a:r>
            <a:r>
              <a:rPr lang="cs-CZ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</a:t>
            </a:r>
            <a:endParaRPr lang="cs-CZ" sz="26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režim „neoznámené“</a:t>
            </a:r>
            <a:r>
              <a:rPr lang="cs-CZ" sz="26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DPP » </a:t>
            </a:r>
            <a:r>
              <a:rPr lang="cs-CZ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bude-li </a:t>
            </a:r>
            <a:r>
              <a:rPr lang="cs-CZ" sz="2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sjednán </a:t>
            </a:r>
            <a:r>
              <a:rPr lang="cs-CZ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příjem ≥ 4 000 Kč </a:t>
            </a:r>
            <a:r>
              <a:rPr lang="cs-CZ" sz="2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(2024) vznikne nástupem do zaměstnání z této DPP účast na pojištění a DPP nebude zaměstnáním malého rozsahu </a:t>
            </a:r>
          </a:p>
          <a:p>
            <a:pPr marL="0" indent="0" algn="l">
              <a:spcBef>
                <a:spcPts val="0"/>
              </a:spcBef>
              <a:buNone/>
            </a:pPr>
            <a:endParaRPr lang="cs-CZ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sz="2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patření </a:t>
            </a:r>
            <a:r>
              <a:rPr lang="cs-CZ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proti nadužívání nepojištěných příjmů </a:t>
            </a:r>
            <a:r>
              <a:rPr lang="cs-CZ" sz="2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 více z-</a:t>
            </a:r>
            <a:r>
              <a:rPr lang="cs-CZ" sz="26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telů</a:t>
            </a:r>
            <a:r>
              <a:rPr lang="cs-CZ" sz="2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600" b="1" i="0" u="none" strike="noStrike" baseline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95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ts val="0"/>
              </a:spcBef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13043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133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b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Pasti na úseku</a:t>
            </a:r>
            <a:b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cestovních náhrad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789363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endParaRPr lang="cs-CZ" alt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28674698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332656"/>
            <a:ext cx="8856984" cy="6408712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Specifické postavení </a:t>
            </a:r>
            <a:r>
              <a:rPr lang="cs-CZ" altLang="cs-CZ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zdr</a:t>
            </a: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. profesionálů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úprava 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samostatným zákonem 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» č. 374/2011 Sb. (§ 18 </a:t>
            </a:r>
            <a:r>
              <a:rPr lang="cs-CZ" altLang="cs-CZ" sz="2600" dirty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sz="2600" b="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právnění a povinnosti členů výjezd. skupin, odchodné, ...) + zák</a:t>
            </a:r>
            <a:r>
              <a:rPr lang="cs-CZ" sz="2600" dirty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ony</a:t>
            </a:r>
            <a:r>
              <a:rPr lang="cs-CZ" sz="2600" b="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 způsobilosti (č. 95/2004 Sb. a č. 96/2004 Sb.), střechový zák. č. 372/2011 Sb., o </a:t>
            </a:r>
            <a:r>
              <a:rPr lang="cs-CZ" sz="2600" b="0" i="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zdr</a:t>
            </a:r>
            <a:r>
              <a:rPr lang="cs-CZ" sz="2600" b="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službách ... </a:t>
            </a:r>
            <a:r>
              <a:rPr lang="cs-CZ" sz="2600" dirty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2600" b="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td.</a:t>
            </a:r>
            <a:endParaRPr lang="cs-CZ" altLang="cs-CZ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povinná harmonizace s právem EU 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» regulovaná povolání a příslušné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směrnice EU, systém uznávání kvalifikací ... aj.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§ 42 g) trestního zák. » </a:t>
            </a:r>
            <a:r>
              <a:rPr lang="cs-CZ" alt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přitěžující okolností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, ... pachatel </a:t>
            </a:r>
            <a:r>
              <a:rPr lang="cs-CZ" sz="2600" b="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spáchal TČ vůči osobě podílející se na záchraně života a zdraví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altLang="cs-CZ" sz="2600" dirty="0"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2600" dirty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93a » ... § 83a ZP, incidence PÚ a </a:t>
            </a:r>
            <a:r>
              <a:rPr lang="cs-CZ" altLang="cs-CZ" sz="2600" dirty="0" err="1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NzP</a:t>
            </a:r>
            <a:r>
              <a:rPr lang="cs-CZ" altLang="cs-CZ" sz="2600" dirty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Covid odměny, ...</a:t>
            </a:r>
            <a:endParaRPr lang="cs-CZ" altLang="cs-CZ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268134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404664"/>
            <a:ext cx="8856984" cy="6264424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cs-CZ" alt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Tzv. pravidelné pracoviště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34a ZP: </a:t>
            </a:r>
            <a:r>
              <a:rPr lang="cs-CZ" sz="2600" b="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Není-li v </a:t>
            </a:r>
            <a:r>
              <a:rPr lang="cs-CZ" sz="2600" b="0" i="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</a:t>
            </a:r>
            <a:r>
              <a:rPr lang="cs-CZ" sz="2600" b="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smlouvě sjednáno pravidelné pracoviště pro účely cestovních náhrad, platí, že pravidelným pracovištěm je místo výkonu práce sjednané v </a:t>
            </a:r>
            <a:r>
              <a:rPr lang="cs-CZ" sz="2600" b="0" i="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</a:t>
            </a:r>
            <a:r>
              <a:rPr lang="cs-CZ" sz="2600" b="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smlouvě. </a:t>
            </a: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600" dirty="0"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b="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Jestliže je však místo výkonu práce </a:t>
            </a:r>
            <a:r>
              <a:rPr lang="cs-CZ" sz="2600" b="1" i="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sjednáno šířeji než 1 obec, považuje se za pravidelné </a:t>
            </a:r>
            <a:r>
              <a:rPr lang="cs-CZ" sz="2600" b="1" i="0" dirty="0" err="1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</a:t>
            </a:r>
            <a:r>
              <a:rPr lang="cs-CZ" sz="2600" b="1" i="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obec, ve které nejčastěji začínají cesty z-nce za účelem výkonu práce</a:t>
            </a:r>
            <a:r>
              <a:rPr lang="cs-CZ" sz="2600" b="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Pravidelné pracoviště pro účely cest. náhrad nesmí být sjednáno šířeji než 1 obec.</a:t>
            </a:r>
            <a:endParaRPr lang="cs-CZ" sz="2600" b="1" i="0" u="none" strike="noStrike" baseline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místo výkonu práce: ... </a:t>
            </a:r>
            <a:r>
              <a:rPr 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Výjezdová stanoviště ZZS v rámci kraje ...</a:t>
            </a:r>
          </a:p>
          <a:p>
            <a:pPr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95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ts val="0"/>
              </a:spcBef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41398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260648"/>
            <a:ext cx="8856984" cy="6408440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cs-CZ" alt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Změna tzv. pravidelného pracoviště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NS 21 </a:t>
            </a:r>
            <a:r>
              <a:rPr lang="cs-CZ" sz="2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Cdo</a:t>
            </a:r>
            <a:r>
              <a:rPr lang="cs-CZ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2608/2023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 30. 1. 2024: místo výkonu práce </a:t>
            </a:r>
            <a:r>
              <a:rPr lang="cs-CZ" sz="2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Jmk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pravidelné pracoviště Břeclav » Hodonín</a:t>
            </a: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aloba o cest. náhrady od převedení z místa dřívějšího pravidelného pracoviště na nové; za 110 jízd osobním automobilem, ujetá vzdálenost na jednu cestu 41,5 km,</a:t>
            </a:r>
          </a:p>
          <a:p>
            <a:pPr marL="0" indent="0" algn="l">
              <a:spcBef>
                <a:spcPts val="0"/>
              </a:spcBef>
              <a:buNone/>
            </a:pPr>
            <a:endParaRPr lang="cs-CZ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pokud jsou zřejmá kritéria pro určení místa pravidelného pracoviště podle domněnky v § 34a ZP, lze je měnit pouze cestou změny obsahu pracovní smlouvy, nikoliv jednostranným pokynem ze strany z-tele, jímž tento stanoví počátek výkonu práce v jiném místě, než bylo dosavadní pravidelné pracoviště z-nce </a:t>
            </a:r>
            <a:endParaRPr lang="cs-CZ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600" b="1" i="0" strike="noStrike" baseline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95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ts val="0"/>
              </a:spcBef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596013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133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b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Pasti na úseku</a:t>
            </a:r>
            <a:b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rozvazování pracovního poměru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789363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endParaRPr lang="cs-CZ" alt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2886261358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260648"/>
            <a:ext cx="8856984" cy="6408440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cs-CZ" alt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Není facka jako facka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NS 21 </a:t>
            </a:r>
            <a:r>
              <a:rPr lang="cs-CZ" sz="2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Cdo</a:t>
            </a:r>
            <a:r>
              <a:rPr lang="cs-CZ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1915</a:t>
            </a:r>
            <a:r>
              <a:rPr lang="en-GB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/2023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 6. 3. 2024: zdravotník na sesterně udeřil pěstí do obličeje spoluzaměstnance, který s ním chtěl probrat nevhodné chování</a:t>
            </a: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řízení vyšlo najevo, že spoluzaměstnanec, který „dostal pěstí“ útočníka cca 2 týdny předtím napadl na parkovišti před pracovištěm ... 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bránil mu v odchodu z místnosti »</a:t>
            </a:r>
            <a:r>
              <a:rPr lang="cs-CZ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důvodná obava z dalšího fyzického útoku</a:t>
            </a:r>
            <a:endParaRPr lang="cs-CZ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spcBef>
                <a:spcPts val="0"/>
              </a:spcBef>
              <a:buNone/>
            </a:pPr>
            <a:endParaRPr lang="cs-CZ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oxická atmosféra na pracovišti trvala delší dobu, z-tel původní incident z parkoviště nijak neřešil 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</a:t>
            </a:r>
            <a:r>
              <a:rPr lang="cs-CZ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okamžité zrušení PP neplatné 	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</a:t>
            </a:r>
            <a:r>
              <a:rPr lang="cs-CZ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cs-CZ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ontext situace ...</a:t>
            </a: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902259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88913"/>
            <a:ext cx="8856663" cy="64087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alt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cs-CZ" altLang="cs-CZ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D9A56A2C-72A3-0C70-8922-E7FC5D1B7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115" y="2924944"/>
            <a:ext cx="73423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4000" b="1" dirty="0">
                <a:solidFill>
                  <a:srgbClr val="315B3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Děkuji za pozornost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229235A6-E9CB-96F1-A30D-733184022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5555" y="4284242"/>
            <a:ext cx="4232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JUDr. Dominik Brůha, Ph.D.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advokát</a:t>
            </a:r>
            <a:endParaRPr lang="cs-CZ" altLang="cs-CZ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3076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133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b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Pasti na úseku</a:t>
            </a:r>
            <a:b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pracovní doby a dob odpočinků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789363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endParaRPr lang="cs-CZ" alt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75416882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652463"/>
          </a:xfrm>
        </p:spPr>
        <p:txBody>
          <a:bodyPr/>
          <a:lstStyle/>
          <a:p>
            <a:r>
              <a:rPr lang="cs-CZ" altLang="cs-CZ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90 ZP – minimální denní odpočinek</a:t>
            </a:r>
            <a:endParaRPr lang="en-GB" altLang="cs-CZ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4038600" cy="4852988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30. 9. 2023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Z-tel je povinen </a:t>
            </a:r>
            <a:r>
              <a:rPr 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rozvrhnout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dobu tak, aby z-</a:t>
            </a:r>
            <a:r>
              <a:rPr lang="cs-CZ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měl mezi </a:t>
            </a:r>
            <a:r>
              <a:rPr 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koncem jedné směny a začátkem násl. směny </a:t>
            </a:r>
            <a:r>
              <a:rPr lang="cs-CZ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nepřetrž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odpoč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po dobu alespoň 11 hod, z-</a:t>
            </a:r>
            <a:r>
              <a:rPr lang="cs-CZ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mladší 18 let po dobu alespoň 12 hod během 24 hod po sobě jdoucích.</a:t>
            </a:r>
            <a:endParaRPr lang="en-GB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608512" cy="4852988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 1. 10. 2023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Z-tel je povinen z-</a:t>
            </a:r>
            <a:r>
              <a:rPr lang="cs-CZ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nci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poskytnout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nepřetržitý denní </a:t>
            </a:r>
            <a:r>
              <a:rPr lang="cs-CZ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odpoč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alespoň 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 hod </a:t>
            </a:r>
            <a:r>
              <a:rPr lang="cs-CZ" sz="2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během 24 hod</a:t>
            </a:r>
            <a:endParaRPr lang="cs-CZ" sz="2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 může být </a:t>
            </a:r>
            <a:r>
              <a:rPr lang="cs-CZ" sz="26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zkrácen až na 8 hod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násl. </a:t>
            </a:r>
            <a:r>
              <a:rPr lang="cs-CZ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odpoč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musí být prodloužen o dobu zkrácení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nepřetrž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., </a:t>
            </a:r>
            <a:r>
              <a:rPr lang="cs-CZ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nerovn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rozvržené </a:t>
            </a:r>
            <a:r>
              <a:rPr lang="cs-CZ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době a při práci přesčas, ve zdravotnictví ...</a:t>
            </a:r>
          </a:p>
          <a:p>
            <a:pPr marL="0" indent="0">
              <a:buFontTx/>
              <a:buNone/>
              <a:defRPr/>
            </a:pPr>
            <a:endParaRPr lang="en-GB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252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476672"/>
            <a:ext cx="8784976" cy="6192416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Max zatížení z-nce během 24 hod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95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ts val="0"/>
              </a:spcBef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986E185-8783-06E8-2FA4-A38713C10F1B}"/>
              </a:ext>
            </a:extLst>
          </p:cNvPr>
          <p:cNvGraphicFramePr/>
          <p:nvPr/>
        </p:nvGraphicFramePr>
        <p:xfrm>
          <a:off x="683568" y="1397000"/>
          <a:ext cx="7704856" cy="527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07733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88640"/>
            <a:ext cx="8784976" cy="648044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Konec „luxování“ </a:t>
            </a:r>
            <a:r>
              <a:rPr lang="cs-CZ" altLang="cs-CZ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nepřetrž</a:t>
            </a: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. odpočinků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90 (1) ZP: Z-tel je povinen z-</a:t>
            </a: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nci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poskytnout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nepřetržitý denní odpočinek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trvání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alespoň 11 hodin během 24 hodin po sobě jdoucích a 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mladistvému z-</a:t>
            </a:r>
            <a:r>
              <a:rPr lang="cs-CZ" sz="2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nci</a:t>
            </a:r>
            <a:r>
              <a:rPr lang="cs-CZ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 trvání alespoň 12 hodin během 24 hod po sobě jdoucích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1. 1. </a:t>
            </a:r>
            <a:r>
              <a:rPr 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2024 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nové znění: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§ 92 (1) ZP: Z-tel je povinen v rámci týdne poskytnout </a:t>
            </a: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nepřetrž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dpoč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v trvání alespoň 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hod spolu s </a:t>
            </a: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nepřetrž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denním </a:t>
            </a: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odpoč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podle § 90 (1), 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který musí </a:t>
            </a:r>
            <a:r>
              <a:rPr lang="cs-CZ" sz="2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bezprostř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navazovat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celková doba ... je </a:t>
            </a: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nepřetrž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odpočinkem v týdnu.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cs-CZ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§ 28 (1) písm. h) a k) zák. č. 251/2005 Sb., o inspekci práce     » </a:t>
            </a: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pokuta až 1 mil Kč </a:t>
            </a:r>
          </a:p>
          <a:p>
            <a:pPr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95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ts val="0"/>
              </a:spcBef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35652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476672"/>
            <a:ext cx="8784976" cy="6192416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Teoretické max. týdenní zatížení z-nce 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95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ts val="0"/>
              </a:spcBef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986E185-8783-06E8-2FA4-A38713C10F1B}"/>
              </a:ext>
            </a:extLst>
          </p:cNvPr>
          <p:cNvGraphicFramePr/>
          <p:nvPr/>
        </p:nvGraphicFramePr>
        <p:xfrm>
          <a:off x="683568" y="1397000"/>
          <a:ext cx="7704856" cy="527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175295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1" y="260648"/>
            <a:ext cx="8712522" cy="6337002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cs-CZ" altLang="cs-CZ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Super-přesčasy: 1. 10. - 28. 12. 2023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96570" algn="l"/>
                <a:tab pos="540385" algn="l"/>
              </a:tabLst>
            </a:pPr>
            <a:endParaRPr lang="cs-CZ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96570" algn="l"/>
                <a:tab pos="540385" algn="l"/>
              </a:tabLst>
            </a:pP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93a ZP: Další dohodnutá práce přesčas z-</a:t>
            </a: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nců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ve zdravotnictví nesmí přesáhnout 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 průměru 8 hodin týdně 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(416 + 416 =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832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v případě z-</a:t>
            </a: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nců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ZZS v 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průměru 12 hodin týdně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(416 + 624 =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1040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496570" algn="l"/>
                <a:tab pos="540385" algn="l"/>
              </a:tabLst>
            </a:pPr>
            <a:endParaRPr lang="cs-CZ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96570" algn="l"/>
                <a:tab pos="540385" algn="l"/>
              </a:tabLst>
            </a:pP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práce v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nepřetržitém provozu 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spojená s poskytováním </a:t>
            </a: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zdr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služeb p-</a:t>
            </a: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telem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lůžkové péče 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nebo p-</a:t>
            </a: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telem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ZZS, kterou vykonává</a:t>
            </a:r>
          </a:p>
          <a:p>
            <a:pPr marL="87480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496570" algn="l"/>
                <a:tab pos="540385" algn="l"/>
              </a:tabLst>
            </a:pP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lékař, zubní lékař nebo farmaceut,</a:t>
            </a:r>
          </a:p>
          <a:p>
            <a:pPr marL="87480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496570" algn="l"/>
                <a:tab pos="540385" algn="l"/>
              </a:tabLst>
            </a:pPr>
            <a:r>
              <a:rPr lang="cs-CZ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pracovník nelékařských </a:t>
            </a: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zdr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povolání pracující v nepřetržitém pracovním režimu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496570" algn="l"/>
                <a:tab pos="540385" algn="l"/>
              </a:tabLst>
            </a:pPr>
            <a:endParaRPr lang="cs-CZ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71932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kbr">
  <a:themeElements>
    <a:clrScheme name="akb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kb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kb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b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b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b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b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b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b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b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b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b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b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b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17563</TotalTime>
  <Words>2585</Words>
  <Application>Microsoft Office PowerPoint</Application>
  <PresentationFormat>Předvádění na obrazovce (4:3)</PresentationFormat>
  <Paragraphs>356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Calibri</vt:lpstr>
      <vt:lpstr>Wingdings</vt:lpstr>
      <vt:lpstr>akbr</vt:lpstr>
      <vt:lpstr>Pasti v oblasti pracovněprávních vztahů zdravotnických profesionálů </vt:lpstr>
      <vt:lpstr>Prezentace aplikace PowerPoint</vt:lpstr>
      <vt:lpstr>Prezentace aplikace PowerPoint</vt:lpstr>
      <vt:lpstr> Pasti na úseku pracovní doby a dob odpočinků</vt:lpstr>
      <vt:lpstr>§ 90 ZP – minimální denní odpočinek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Pasti na úseku tzv. souběhů</vt:lpstr>
      <vt:lpstr>Prezentace aplikace PowerPoint</vt:lpstr>
      <vt:lpstr>Prezentace aplikace PowerPoint</vt:lpstr>
      <vt:lpstr>Prezentace aplikace PowerPoint</vt:lpstr>
      <vt:lpstr> Pasti na úseku odměňování</vt:lpstr>
      <vt:lpstr>Prezentace aplikace PowerPoint</vt:lpstr>
      <vt:lpstr>Prezentace aplikace PowerPoint</vt:lpstr>
      <vt:lpstr>Prezentace aplikace PowerPoint</vt:lpstr>
      <vt:lpstr>Různá výše příplatků </vt:lpstr>
      <vt:lpstr>Prezentace aplikace PowerPoint</vt:lpstr>
      <vt:lpstr>Prezentace aplikace PowerPoint</vt:lpstr>
      <vt:lpstr> Pasti ve světle tzv. konsolidačního balíčku</vt:lpstr>
      <vt:lpstr>Prezentace aplikace PowerPoint</vt:lpstr>
      <vt:lpstr>Prezentace aplikace PowerPoint</vt:lpstr>
      <vt:lpstr>Prezentace aplikace PowerPoint</vt:lpstr>
      <vt:lpstr> Pasti na úseku cestovních náhrad</vt:lpstr>
      <vt:lpstr>Prezentace aplikace PowerPoint</vt:lpstr>
      <vt:lpstr>Prezentace aplikace PowerPoint</vt:lpstr>
      <vt:lpstr> Pasti na úseku rozvazování pracovního poměru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Bendas</dc:creator>
  <cp:lastModifiedBy>Dominik Brůha</cp:lastModifiedBy>
  <cp:revision>1723</cp:revision>
  <cp:lastPrinted>2024-04-24T06:06:21Z</cp:lastPrinted>
  <dcterms:created xsi:type="dcterms:W3CDTF">2010-05-10T17:20:38Z</dcterms:created>
  <dcterms:modified xsi:type="dcterms:W3CDTF">2024-04-24T06:06:41Z</dcterms:modified>
</cp:coreProperties>
</file>