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61" r:id="rId3"/>
    <p:sldId id="262" r:id="rId4"/>
    <p:sldId id="274" r:id="rId5"/>
    <p:sldId id="275" r:id="rId6"/>
    <p:sldId id="265" r:id="rId7"/>
    <p:sldId id="263" r:id="rId8"/>
    <p:sldId id="256" r:id="rId9"/>
    <p:sldId id="257" r:id="rId10"/>
    <p:sldId id="276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Poppins SemiBold" panose="00000700000000000000" pitchFamily="2" charset="-18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610D72-BBBA-56BD-DE5D-D0BC4FE59717}" name="Šnajdrová Lenka" initials="ŠL" userId="S::snajdrovale@mzcr.cz::da55e9c3-8341-4987-8bec-6aa538c3ca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694"/>
  </p:normalViewPr>
  <p:slideViewPr>
    <p:cSldViewPr snapToGrid="0">
      <p:cViewPr varScale="1">
        <p:scale>
          <a:sx n="104" d="100"/>
          <a:sy n="104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6A6B4-B479-754D-B7D7-1189BF6FBD3A}" type="doc">
      <dgm:prSet loTypeId="urn:microsoft.com/office/officeart/2005/8/layout/process1" loCatId="" qsTypeId="urn:microsoft.com/office/officeart/2005/8/quickstyle/simple1" qsCatId="simple" csTypeId="urn:microsoft.com/office/officeart/2005/8/colors/accent6_3" csCatId="accent6" phldr="1"/>
      <dgm:spPr/>
    </dgm:pt>
    <dgm:pt modelId="{D0F91852-2734-414C-8B97-ADB10F917B20}">
      <dgm:prSet phldrT="[Text]" custT="1"/>
      <dgm:spPr/>
      <dgm:t>
        <a:bodyPr/>
        <a:lstStyle/>
        <a:p>
          <a:r>
            <a:rPr lang="cs-CZ" sz="3600" b="1" dirty="0"/>
            <a:t>KDP</a:t>
          </a:r>
        </a:p>
      </dgm:t>
    </dgm:pt>
    <dgm:pt modelId="{9BB498EA-4C2F-EB43-A067-D719C2AB1FF4}" type="parTrans" cxnId="{CD64B441-980C-EA4C-9060-18950BEAB04F}">
      <dgm:prSet/>
      <dgm:spPr/>
      <dgm:t>
        <a:bodyPr/>
        <a:lstStyle/>
        <a:p>
          <a:endParaRPr lang="cs-CZ" sz="1400" b="1"/>
        </a:p>
      </dgm:t>
    </dgm:pt>
    <dgm:pt modelId="{47B76B51-C60F-ED48-AE7E-562DA0E43CBD}" type="sibTrans" cxnId="{CD64B441-980C-EA4C-9060-18950BEAB04F}">
      <dgm:prSet custT="1"/>
      <dgm:spPr/>
      <dgm:t>
        <a:bodyPr/>
        <a:lstStyle/>
        <a:p>
          <a:endParaRPr lang="cs-CZ" sz="2400" b="1"/>
        </a:p>
      </dgm:t>
    </dgm:pt>
    <dgm:pt modelId="{802F5284-2A3E-3A48-ABD6-0EF6AB10CD0D}">
      <dgm:prSet phldrT="[Text]" custT="1"/>
      <dgm:spPr/>
      <dgm:t>
        <a:bodyPr/>
        <a:lstStyle/>
        <a:p>
          <a:r>
            <a:rPr lang="cs-CZ" sz="3600" b="1" dirty="0"/>
            <a:t>55/2011 Sb.</a:t>
          </a:r>
        </a:p>
      </dgm:t>
    </dgm:pt>
    <dgm:pt modelId="{AD28403D-4D34-A946-B3CF-812CF0692838}" type="parTrans" cxnId="{8A80B889-CB7B-F34A-A550-42DDAE75873C}">
      <dgm:prSet/>
      <dgm:spPr/>
      <dgm:t>
        <a:bodyPr/>
        <a:lstStyle/>
        <a:p>
          <a:endParaRPr lang="cs-CZ" sz="1400" b="1"/>
        </a:p>
      </dgm:t>
    </dgm:pt>
    <dgm:pt modelId="{22F34ADD-6001-7849-80EC-492863ECADE4}" type="sibTrans" cxnId="{8A80B889-CB7B-F34A-A550-42DDAE75873C}">
      <dgm:prSet custT="1"/>
      <dgm:spPr/>
      <dgm:t>
        <a:bodyPr/>
        <a:lstStyle/>
        <a:p>
          <a:endParaRPr lang="cs-CZ" sz="2400" b="1"/>
        </a:p>
      </dgm:t>
    </dgm:pt>
    <dgm:pt modelId="{5A333F8B-232B-0C41-ACC4-335A57DF3224}">
      <dgm:prSet phldrT="[Text]" custT="1"/>
      <dgm:spPr/>
      <dgm:t>
        <a:bodyPr/>
        <a:lstStyle/>
        <a:p>
          <a:r>
            <a:rPr lang="cs-CZ" sz="3600" b="1" dirty="0"/>
            <a:t>Klinická praxe</a:t>
          </a:r>
        </a:p>
      </dgm:t>
    </dgm:pt>
    <dgm:pt modelId="{C6443C90-5472-954A-9A49-834910FE7F7F}" type="parTrans" cxnId="{C388C37C-CC32-7640-BA4D-21A303B9C0A6}">
      <dgm:prSet/>
      <dgm:spPr/>
      <dgm:t>
        <a:bodyPr/>
        <a:lstStyle/>
        <a:p>
          <a:endParaRPr lang="cs-CZ" sz="1400" b="1"/>
        </a:p>
      </dgm:t>
    </dgm:pt>
    <dgm:pt modelId="{4FAEF613-8ED9-2A47-972B-0BBE95B1CA31}" type="sibTrans" cxnId="{C388C37C-CC32-7640-BA4D-21A303B9C0A6}">
      <dgm:prSet/>
      <dgm:spPr/>
      <dgm:t>
        <a:bodyPr/>
        <a:lstStyle/>
        <a:p>
          <a:endParaRPr lang="cs-CZ" sz="1400" b="1"/>
        </a:p>
      </dgm:t>
    </dgm:pt>
    <dgm:pt modelId="{1CA2FF1A-FD79-2549-935F-07D8338C439F}" type="pres">
      <dgm:prSet presAssocID="{CAA6A6B4-B479-754D-B7D7-1189BF6FBD3A}" presName="Name0" presStyleCnt="0">
        <dgm:presLayoutVars>
          <dgm:dir/>
          <dgm:resizeHandles val="exact"/>
        </dgm:presLayoutVars>
      </dgm:prSet>
      <dgm:spPr/>
    </dgm:pt>
    <dgm:pt modelId="{EA2E3B5A-FBF7-0F49-AF67-FF7E4ED7CFC6}" type="pres">
      <dgm:prSet presAssocID="{D0F91852-2734-414C-8B97-ADB10F917B20}" presName="node" presStyleLbl="node1" presStyleIdx="0" presStyleCnt="3">
        <dgm:presLayoutVars>
          <dgm:bulletEnabled val="1"/>
        </dgm:presLayoutVars>
      </dgm:prSet>
      <dgm:spPr/>
    </dgm:pt>
    <dgm:pt modelId="{AF264BF1-BB48-6743-ADE2-3AB43CEB7D38}" type="pres">
      <dgm:prSet presAssocID="{47B76B51-C60F-ED48-AE7E-562DA0E43CBD}" presName="sibTrans" presStyleLbl="sibTrans2D1" presStyleIdx="0" presStyleCnt="2"/>
      <dgm:spPr/>
    </dgm:pt>
    <dgm:pt modelId="{3B578F50-FC86-9A44-8A54-2372F71431DB}" type="pres">
      <dgm:prSet presAssocID="{47B76B51-C60F-ED48-AE7E-562DA0E43CBD}" presName="connectorText" presStyleLbl="sibTrans2D1" presStyleIdx="0" presStyleCnt="2"/>
      <dgm:spPr/>
    </dgm:pt>
    <dgm:pt modelId="{066D8A20-CB02-3942-85A0-1B92A9BB1421}" type="pres">
      <dgm:prSet presAssocID="{802F5284-2A3E-3A48-ABD6-0EF6AB10CD0D}" presName="node" presStyleLbl="node1" presStyleIdx="1" presStyleCnt="3">
        <dgm:presLayoutVars>
          <dgm:bulletEnabled val="1"/>
        </dgm:presLayoutVars>
      </dgm:prSet>
      <dgm:spPr/>
    </dgm:pt>
    <dgm:pt modelId="{BB9D881E-0FB3-D84A-B0EA-D797BF34C788}" type="pres">
      <dgm:prSet presAssocID="{22F34ADD-6001-7849-80EC-492863ECADE4}" presName="sibTrans" presStyleLbl="sibTrans2D1" presStyleIdx="1" presStyleCnt="2"/>
      <dgm:spPr/>
    </dgm:pt>
    <dgm:pt modelId="{459B3A8E-E422-1149-B075-F03A964E14EF}" type="pres">
      <dgm:prSet presAssocID="{22F34ADD-6001-7849-80EC-492863ECADE4}" presName="connectorText" presStyleLbl="sibTrans2D1" presStyleIdx="1" presStyleCnt="2"/>
      <dgm:spPr/>
    </dgm:pt>
    <dgm:pt modelId="{5068CF7E-5A08-494E-91E5-A63CBAA04A64}" type="pres">
      <dgm:prSet presAssocID="{5A333F8B-232B-0C41-ACC4-335A57DF3224}" presName="node" presStyleLbl="node1" presStyleIdx="2" presStyleCnt="3">
        <dgm:presLayoutVars>
          <dgm:bulletEnabled val="1"/>
        </dgm:presLayoutVars>
      </dgm:prSet>
      <dgm:spPr/>
    </dgm:pt>
  </dgm:ptLst>
  <dgm:cxnLst>
    <dgm:cxn modelId="{242DB65D-9D92-5A43-90D5-4709C5BE1BF6}" type="presOf" srcId="{CAA6A6B4-B479-754D-B7D7-1189BF6FBD3A}" destId="{1CA2FF1A-FD79-2549-935F-07D8338C439F}" srcOrd="0" destOrd="0" presId="urn:microsoft.com/office/officeart/2005/8/layout/process1"/>
    <dgm:cxn modelId="{CD64B441-980C-EA4C-9060-18950BEAB04F}" srcId="{CAA6A6B4-B479-754D-B7D7-1189BF6FBD3A}" destId="{D0F91852-2734-414C-8B97-ADB10F917B20}" srcOrd="0" destOrd="0" parTransId="{9BB498EA-4C2F-EB43-A067-D719C2AB1FF4}" sibTransId="{47B76B51-C60F-ED48-AE7E-562DA0E43CBD}"/>
    <dgm:cxn modelId="{E6599E70-B0C2-C34E-AB7C-E56F719F50A9}" type="presOf" srcId="{802F5284-2A3E-3A48-ABD6-0EF6AB10CD0D}" destId="{066D8A20-CB02-3942-85A0-1B92A9BB1421}" srcOrd="0" destOrd="0" presId="urn:microsoft.com/office/officeart/2005/8/layout/process1"/>
    <dgm:cxn modelId="{C388C37C-CC32-7640-BA4D-21A303B9C0A6}" srcId="{CAA6A6B4-B479-754D-B7D7-1189BF6FBD3A}" destId="{5A333F8B-232B-0C41-ACC4-335A57DF3224}" srcOrd="2" destOrd="0" parTransId="{C6443C90-5472-954A-9A49-834910FE7F7F}" sibTransId="{4FAEF613-8ED9-2A47-972B-0BBE95B1CA31}"/>
    <dgm:cxn modelId="{E9523F82-DB08-CB44-8311-D6E66BB69F10}" type="presOf" srcId="{D0F91852-2734-414C-8B97-ADB10F917B20}" destId="{EA2E3B5A-FBF7-0F49-AF67-FF7E4ED7CFC6}" srcOrd="0" destOrd="0" presId="urn:microsoft.com/office/officeart/2005/8/layout/process1"/>
    <dgm:cxn modelId="{8A80B889-CB7B-F34A-A550-42DDAE75873C}" srcId="{CAA6A6B4-B479-754D-B7D7-1189BF6FBD3A}" destId="{802F5284-2A3E-3A48-ABD6-0EF6AB10CD0D}" srcOrd="1" destOrd="0" parTransId="{AD28403D-4D34-A946-B3CF-812CF0692838}" sibTransId="{22F34ADD-6001-7849-80EC-492863ECADE4}"/>
    <dgm:cxn modelId="{1EB423A0-8187-F949-ADB6-49B0ACD6699F}" type="presOf" srcId="{5A333F8B-232B-0C41-ACC4-335A57DF3224}" destId="{5068CF7E-5A08-494E-91E5-A63CBAA04A64}" srcOrd="0" destOrd="0" presId="urn:microsoft.com/office/officeart/2005/8/layout/process1"/>
    <dgm:cxn modelId="{726E68AB-343C-7E47-95AE-9522AFB7D787}" type="presOf" srcId="{47B76B51-C60F-ED48-AE7E-562DA0E43CBD}" destId="{3B578F50-FC86-9A44-8A54-2372F71431DB}" srcOrd="1" destOrd="0" presId="urn:microsoft.com/office/officeart/2005/8/layout/process1"/>
    <dgm:cxn modelId="{5B5A15AE-DBC1-5447-9E4D-53C8FFE01C03}" type="presOf" srcId="{22F34ADD-6001-7849-80EC-492863ECADE4}" destId="{459B3A8E-E422-1149-B075-F03A964E14EF}" srcOrd="1" destOrd="0" presId="urn:microsoft.com/office/officeart/2005/8/layout/process1"/>
    <dgm:cxn modelId="{C9A40DBA-9A59-C44C-8B25-3CFE7EFA909F}" type="presOf" srcId="{47B76B51-C60F-ED48-AE7E-562DA0E43CBD}" destId="{AF264BF1-BB48-6743-ADE2-3AB43CEB7D38}" srcOrd="0" destOrd="0" presId="urn:microsoft.com/office/officeart/2005/8/layout/process1"/>
    <dgm:cxn modelId="{28F10AFF-076D-DA47-97E9-70E1640CA322}" type="presOf" srcId="{22F34ADD-6001-7849-80EC-492863ECADE4}" destId="{BB9D881E-0FB3-D84A-B0EA-D797BF34C788}" srcOrd="0" destOrd="0" presId="urn:microsoft.com/office/officeart/2005/8/layout/process1"/>
    <dgm:cxn modelId="{ED49A7E1-8F25-9549-BAA4-BB4F380996D5}" type="presParOf" srcId="{1CA2FF1A-FD79-2549-935F-07D8338C439F}" destId="{EA2E3B5A-FBF7-0F49-AF67-FF7E4ED7CFC6}" srcOrd="0" destOrd="0" presId="urn:microsoft.com/office/officeart/2005/8/layout/process1"/>
    <dgm:cxn modelId="{BFAAA57D-D833-3E4B-B292-04D73924A1AB}" type="presParOf" srcId="{1CA2FF1A-FD79-2549-935F-07D8338C439F}" destId="{AF264BF1-BB48-6743-ADE2-3AB43CEB7D38}" srcOrd="1" destOrd="0" presId="urn:microsoft.com/office/officeart/2005/8/layout/process1"/>
    <dgm:cxn modelId="{FC694282-7700-244A-8B02-047DED6364E8}" type="presParOf" srcId="{AF264BF1-BB48-6743-ADE2-3AB43CEB7D38}" destId="{3B578F50-FC86-9A44-8A54-2372F71431DB}" srcOrd="0" destOrd="0" presId="urn:microsoft.com/office/officeart/2005/8/layout/process1"/>
    <dgm:cxn modelId="{1398C33B-5D24-6546-88F6-76C51B50133B}" type="presParOf" srcId="{1CA2FF1A-FD79-2549-935F-07D8338C439F}" destId="{066D8A20-CB02-3942-85A0-1B92A9BB1421}" srcOrd="2" destOrd="0" presId="urn:microsoft.com/office/officeart/2005/8/layout/process1"/>
    <dgm:cxn modelId="{3C86559F-72C9-9A4D-AFC6-4E5F27A71C95}" type="presParOf" srcId="{1CA2FF1A-FD79-2549-935F-07D8338C439F}" destId="{BB9D881E-0FB3-D84A-B0EA-D797BF34C788}" srcOrd="3" destOrd="0" presId="urn:microsoft.com/office/officeart/2005/8/layout/process1"/>
    <dgm:cxn modelId="{FE942BC2-AAD0-0643-A2E2-EE2F82E034D4}" type="presParOf" srcId="{BB9D881E-0FB3-D84A-B0EA-D797BF34C788}" destId="{459B3A8E-E422-1149-B075-F03A964E14EF}" srcOrd="0" destOrd="0" presId="urn:microsoft.com/office/officeart/2005/8/layout/process1"/>
    <dgm:cxn modelId="{08FC5F24-CF88-0044-BB02-51E8E0AC87C1}" type="presParOf" srcId="{1CA2FF1A-FD79-2549-935F-07D8338C439F}" destId="{5068CF7E-5A08-494E-91E5-A63CBAA04A6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E3B5A-FBF7-0F49-AF67-FF7E4ED7CFC6}">
      <dsp:nvSpPr>
        <dsp:cNvPr id="0" name=""/>
        <dsp:cNvSpPr/>
      </dsp:nvSpPr>
      <dsp:spPr>
        <a:xfrm>
          <a:off x="10463" y="1567408"/>
          <a:ext cx="3127422" cy="187645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KDP</a:t>
          </a:r>
        </a:p>
      </dsp:txBody>
      <dsp:txXfrm>
        <a:off x="65422" y="1622367"/>
        <a:ext cx="3017504" cy="1766535"/>
      </dsp:txXfrm>
    </dsp:sp>
    <dsp:sp modelId="{AF264BF1-BB48-6743-ADE2-3AB43CEB7D38}">
      <dsp:nvSpPr>
        <dsp:cNvPr id="0" name=""/>
        <dsp:cNvSpPr/>
      </dsp:nvSpPr>
      <dsp:spPr>
        <a:xfrm>
          <a:off x="3450627" y="2117835"/>
          <a:ext cx="663013" cy="77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/>
        </a:p>
      </dsp:txBody>
      <dsp:txXfrm>
        <a:off x="3450627" y="2272955"/>
        <a:ext cx="464109" cy="465360"/>
      </dsp:txXfrm>
    </dsp:sp>
    <dsp:sp modelId="{066D8A20-CB02-3942-85A0-1B92A9BB1421}">
      <dsp:nvSpPr>
        <dsp:cNvPr id="0" name=""/>
        <dsp:cNvSpPr/>
      </dsp:nvSpPr>
      <dsp:spPr>
        <a:xfrm>
          <a:off x="4388854" y="1567408"/>
          <a:ext cx="3127422" cy="187645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55/2011 Sb.</a:t>
          </a:r>
        </a:p>
      </dsp:txBody>
      <dsp:txXfrm>
        <a:off x="4443813" y="1622367"/>
        <a:ext cx="3017504" cy="1766535"/>
      </dsp:txXfrm>
    </dsp:sp>
    <dsp:sp modelId="{BB9D881E-0FB3-D84A-B0EA-D797BF34C788}">
      <dsp:nvSpPr>
        <dsp:cNvPr id="0" name=""/>
        <dsp:cNvSpPr/>
      </dsp:nvSpPr>
      <dsp:spPr>
        <a:xfrm>
          <a:off x="7829018" y="2117835"/>
          <a:ext cx="663013" cy="775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21387"/>
            <a:satOff val="-12653"/>
            <a:lumOff val="25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400" b="1" kern="1200"/>
        </a:p>
      </dsp:txBody>
      <dsp:txXfrm>
        <a:off x="7829018" y="2272955"/>
        <a:ext cx="464109" cy="465360"/>
      </dsp:txXfrm>
    </dsp:sp>
    <dsp:sp modelId="{5068CF7E-5A08-494E-91E5-A63CBAA04A64}">
      <dsp:nvSpPr>
        <dsp:cNvPr id="0" name=""/>
        <dsp:cNvSpPr/>
      </dsp:nvSpPr>
      <dsp:spPr>
        <a:xfrm>
          <a:off x="8767245" y="1567408"/>
          <a:ext cx="3127422" cy="187645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Klinická praxe</a:t>
          </a:r>
        </a:p>
      </dsp:txBody>
      <dsp:txXfrm>
        <a:off x="8822204" y="1622367"/>
        <a:ext cx="3017504" cy="176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22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86D2D5CB-5B84-9A1C-2EFA-F5009653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>
            <a:extLst>
              <a:ext uri="{FF2B5EF4-FFF2-40B4-BE49-F238E27FC236}">
                <a16:creationId xmlns:a16="http://schemas.microsoft.com/office/drawing/2014/main" id="{5CF78000-7F33-F1C4-4B74-BA12686E1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>
            <a:extLst>
              <a:ext uri="{FF2B5EF4-FFF2-40B4-BE49-F238E27FC236}">
                <a16:creationId xmlns:a16="http://schemas.microsoft.com/office/drawing/2014/main" id="{FEFF3888-7672-237A-C1E2-3816BC20EA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68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E2198-4EF1-FC49-AC72-9489EE7E5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FEE34B-B245-0441-86A9-9CD2C3C82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60DF8-5972-B944-BCB1-5AE5F07E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444A00-EF1B-994F-BC70-8A318D3B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841DD7-BBD6-B743-AD12-89E33F22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95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6C78B-D7F5-4C43-A3E2-6A7C22C2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B5FD18-D489-1741-B09C-5AF43C83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DF324-FAB3-D642-8EA3-9BE0239A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3546FE-566B-324C-90F5-35410F05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9A4469-FA04-974D-8D10-DDA26BCA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4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5F975D-FEB5-F642-BEE3-8CAF35E3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CEE0BD-89E1-434E-913F-D0CBADD0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4E3889-B616-E94A-AEDE-C9D56847B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28CE53-BCE3-FF43-BE8F-C0A9CD359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A9D38C-76B4-CF4E-8C12-221DD655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1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BB7D6E5-F7D6-47E5-8A27-89EEBF5C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33" y="1968500"/>
            <a:ext cx="12208933" cy="488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 sz="3400" dirty="0"/>
          </a:p>
        </p:txBody>
      </p:sp>
      <p:pic>
        <p:nvPicPr>
          <p:cNvPr id="5" name="Picture 9" descr="logo_mzcr">
            <a:extLst>
              <a:ext uri="{FF2B5EF4-FFF2-40B4-BE49-F238E27FC236}">
                <a16:creationId xmlns:a16="http://schemas.microsoft.com/office/drawing/2014/main" id="{F2B11D06-570D-4046-BC56-7C3E614D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682626"/>
            <a:ext cx="898313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p_titul_podtisk">
            <a:extLst>
              <a:ext uri="{FF2B5EF4-FFF2-40B4-BE49-F238E27FC236}">
                <a16:creationId xmlns:a16="http://schemas.microsoft.com/office/drawing/2014/main" id="{7AE2DD06-C5B1-484F-B9F7-4BBB2B8A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0837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4651" y="2463800"/>
            <a:ext cx="9059333" cy="2189163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4651" y="4857751"/>
            <a:ext cx="9059333" cy="12350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1CAB59-883D-441F-954A-5B7BFA4A3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627717" y="6245225"/>
            <a:ext cx="1826683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76069E-E27D-4989-A8AA-137113EC5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88317" y="624522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521231-4A63-43A9-90E3-C04D471ED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63070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25383-1427-4124-A253-CF52C476E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4E0C83-E7DC-4A95-A87A-9A8A57B4C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02ADCE-A33E-4EC3-964B-F5F67DC6C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901642"/>
      </p:ext>
    </p:extLst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6CE8D-F65E-4CCE-A5A0-3366DF5E5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F430D-4EC5-40C2-BC5C-A3FB086E5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EB8DC3-8877-43C8-A35F-7A053F38C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15385"/>
      </p:ext>
    </p:extLst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44651" y="1600201"/>
            <a:ext cx="4428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5917" y="1600201"/>
            <a:ext cx="4428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AFE2B-1301-433B-9187-25635696A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03F39-1017-44A3-ABB9-EA6AFD6C7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8616D-09C0-4EC9-8D60-F7CDFCF95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963833"/>
      </p:ext>
    </p:extLst>
  </p:cSld>
  <p:clrMapOvr>
    <a:masterClrMapping/>
  </p:clrMapOvr>
  <p:transition>
    <p:zoom dir="in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FF01A7-9456-481E-8607-B9C4F4804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E8777A-7950-49DF-BCF8-EC427EC8A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EAB5CC-FA4A-4B4D-A8E5-38C305526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587719"/>
      </p:ext>
    </p:extLst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D2E588-5EE0-41B0-8487-DA3FEE660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8A7B-0008-4109-8922-50F4484C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A54ADA-E5D9-4943-801C-443ABB52F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702889"/>
      </p:ext>
    </p:extLst>
  </p:cSld>
  <p:clrMapOvr>
    <a:masterClrMapping/>
  </p:clrMapOvr>
  <p:transition>
    <p:zoom dir="in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FBA4F8-E30B-4DF7-87D6-E5573591B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CFC43A-38A1-453A-A25E-AD4C22B9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32F4CF-1CF5-48D1-AA47-176AFD0C9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246324"/>
      </p:ext>
    </p:extLst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6B747-297C-4985-BF38-D074A4881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90228-E243-460F-ADD2-3594ACE59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C4EB7-FE82-4D87-A52D-1A8195424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973184"/>
      </p:ext>
    </p:extLst>
  </p:cSld>
  <p:clrMapOvr>
    <a:masterClrMapping/>
  </p:clrMapOvr>
  <p:transition>
    <p:zoom dir="in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EADFC-8660-EF43-B5CC-72B5C025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0B6EE-3409-DD4F-B381-F20AFDB2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61A154-D91F-A549-80FE-5785107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FD31BA-8E02-774F-8A11-74A362B3F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A133E6-4A99-5642-8C59-B58DBF1F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3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FDE27-F1F4-4461-A992-38B9AA274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8883A-602B-4CDA-A5D2-E5101BA4D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AA254-C261-4981-B09C-CBAD6FAE5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26938"/>
      </p:ext>
    </p:extLst>
  </p:cSld>
  <p:clrMapOvr>
    <a:masterClrMapping/>
  </p:clrMapOvr>
  <p:transition>
    <p:zoom dir="in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0AD32C-8297-404D-BC2C-36A5540E1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71CA6-6606-428C-8821-1FD594EFF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1D522B-5D24-464D-B281-C59E3A14B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92953"/>
      </p:ext>
    </p:extLst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439152" y="1"/>
            <a:ext cx="2264833" cy="61261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4651" y="1"/>
            <a:ext cx="6591300" cy="612616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A0FBD-65E5-42B2-9044-0F23EBDAA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317E1-178A-4162-AED8-4EBF046AC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8FB13-F8E3-4392-B1F2-478EAEEDD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148689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1D4D0-7BCA-CB4B-B283-D9D81CC2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A3841C-01DA-AD47-B886-86D5CF45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52612-90D8-C142-BD8A-8D56349A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80150-E178-DA45-97A1-15EB41D8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B09EB4-E23E-794B-809E-73D7CC60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7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32D95-E9D3-4847-A29E-5B6A9CAB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2CDA6-3B09-A74B-A17B-26AD4C586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C2B80E-D721-6240-9F6C-2B5F71B2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7A8A03-A8E7-6B4A-8A34-D1CBF771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32F74-8A36-5B47-B70D-9BD9CD1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DE27BA-111C-0D44-99FE-43051F77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39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09F67-190D-134E-B8B6-6A806FE2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2C6AE6-35E5-B846-B10A-0B176BE6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78B5A0-B102-7541-BC01-193B31EA8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58FEB6-DF97-BD4D-9A9B-FCF878EC1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994B44-3D37-2C4C-97C2-60E51FD72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6BD04C-A159-8A42-BAB0-27A7C1B7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04C622-552B-0D49-A919-30879238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B01B3B-506A-6646-854B-42F700CE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91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3155E-08B7-D44A-8FD3-FA8C2AF6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7862F0-AADF-9D4D-96D7-75ED70BA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EEEF19-780A-A643-9895-11CE3FDC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B8C603-0420-A44E-92AA-A925C528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5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0786616-301D-634D-A769-DDCE3E14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FBF6A6-3267-3545-9958-60D7C68A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789C07-E881-D140-BCCF-255AF318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5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DE5E0-7B32-F541-BEC3-FB6C3CE9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8D26A1-C6E1-2145-B841-CB0E1963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3F8C19-180E-7349-BAD1-F5CD5497D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8826E5-5107-7943-89A2-55BF284C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55D22F-26E2-5F44-A616-16DE1D40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230F1C-DB47-094F-A336-860ACD26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A8964-A3EA-0B45-8E3C-E239D795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C8EBEA-33F0-D54C-A904-DD12015E0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37EA11-A7DF-264E-BF6E-2A12636FE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C447CD-C3C6-A749-B331-2C224EDC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B2E2F5-2D00-4E4E-9AC3-559FEDF9C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9222C3-D10B-BB47-918A-389BFFAD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65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4C6F575-8613-4A45-BA68-8079D341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BEA31C-7A2C-9D42-81A3-25597196E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B74D11-4B8D-4C4E-839B-839B71543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3796-435C-B54A-9344-CDD3D6369EB2}" type="datetimeFigureOut">
              <a:rPr lang="cs-CZ" smtClean="0"/>
              <a:t>19.04.2024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EB117-F2A4-B943-988C-0F3FE1157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288FE-9D5F-C24E-A4AD-7FD2A5181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0C1C-954B-3045-982B-96B36F6ECC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8DA44A5B-9170-48C5-9209-D817055DC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" y="0"/>
            <a:ext cx="10699751" cy="107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3208559-5F68-4E93-AA13-28734838B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44651" y="1"/>
            <a:ext cx="905933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</a:t>
            </a:r>
            <a:r>
              <a:rPr lang="en-US" altLang="cs-CZ"/>
              <a:t> </a:t>
            </a:r>
            <a:br>
              <a:rPr lang="cs-CZ" altLang="cs-CZ"/>
            </a:br>
            <a:r>
              <a:rPr lang="cs-CZ" altLang="cs-CZ"/>
              <a:t>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18BBA7D-C769-4800-B821-DD053A459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1" y="1600201"/>
            <a:ext cx="90593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5876" name="Rectangle 4">
            <a:extLst>
              <a:ext uri="{FF2B5EF4-FFF2-40B4-BE49-F238E27FC236}">
                <a16:creationId xmlns:a16="http://schemas.microsoft.com/office/drawing/2014/main" id="{205137D9-DD44-418A-A280-BC2ACF8192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1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8A4FA33C-A708-4663-9639-520F8A7EB0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37288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EA3EE7C9-B49A-4B56-A17D-4F87BB6CBD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6167" y="6245225"/>
            <a:ext cx="24468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Sans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73E96F4-F1DF-4DDB-A7E4-698FD0034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4085" y="558800"/>
            <a:ext cx="696383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 sz="3400" dirty="0"/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EA677E12-EA56-4E4A-B2C6-8A5D7FEB3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618" y="0"/>
            <a:ext cx="696383" cy="522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 sz="3400" dirty="0"/>
          </a:p>
        </p:txBody>
      </p:sp>
      <p:sp>
        <p:nvSpPr>
          <p:cNvPr id="1034" name="Rectangle 11">
            <a:extLst>
              <a:ext uri="{FF2B5EF4-FFF2-40B4-BE49-F238E27FC236}">
                <a16:creationId xmlns:a16="http://schemas.microsoft.com/office/drawing/2014/main" id="{AE7ECFB4-CC8B-48AF-B6FC-01645A709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785" y="558800"/>
            <a:ext cx="696383" cy="5222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 sz="3400" dirty="0"/>
          </a:p>
        </p:txBody>
      </p:sp>
      <p:sp>
        <p:nvSpPr>
          <p:cNvPr id="1035" name="Rectangle 12">
            <a:extLst>
              <a:ext uri="{FF2B5EF4-FFF2-40B4-BE49-F238E27FC236}">
                <a16:creationId xmlns:a16="http://schemas.microsoft.com/office/drawing/2014/main" id="{2D99217D-8B27-4897-B631-8B94408C2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785" y="0"/>
            <a:ext cx="696383" cy="522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endParaRPr lang="cs-CZ" altLang="cs-CZ" sz="3400" dirty="0"/>
          </a:p>
        </p:txBody>
      </p:sp>
      <p:pic>
        <p:nvPicPr>
          <p:cNvPr id="1036" name="Picture 15" descr="pp_podtisk">
            <a:extLst>
              <a:ext uri="{FF2B5EF4-FFF2-40B4-BE49-F238E27FC236}">
                <a16:creationId xmlns:a16="http://schemas.microsoft.com/office/drawing/2014/main" id="{59BD0FF4-4E75-43DB-8DFF-2CD7A0B0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1438"/>
            <a:ext cx="118956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2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 dir="in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0" algn="l"/>
        </a:tabLst>
        <a:defRPr sz="2000" b="1">
          <a:solidFill>
            <a:schemeClr val="bg1"/>
          </a:solidFill>
          <a:latin typeface="Gill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0002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/>
          </p:cNvSpPr>
          <p:nvPr/>
        </p:nvSpPr>
        <p:spPr>
          <a:xfrm>
            <a:off x="620598" y="2142836"/>
            <a:ext cx="10950804" cy="153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5400"/>
            </a:pPr>
            <a:br>
              <a:rPr lang="cs-CZ" sz="1600" b="1" dirty="0">
                <a:solidFill>
                  <a:schemeClr val="bg1"/>
                </a:solidFill>
                <a:latin typeface="Roboto"/>
              </a:rPr>
            </a:br>
            <a:r>
              <a:rPr lang="cs-CZ" sz="53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PS k nastavení systémových změn </a:t>
            </a:r>
            <a:br>
              <a:rPr lang="cs-CZ" sz="53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cs-CZ" sz="53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 vzdělávání a kompetencí </a:t>
            </a:r>
            <a:br>
              <a:rPr lang="cs-CZ" sz="53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cs-CZ" sz="53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Zdravotnického záchranářství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B5EC96-0298-5AC7-A65E-DF486A511F60}"/>
              </a:ext>
            </a:extLst>
          </p:cNvPr>
          <p:cNvSpPr txBox="1"/>
          <p:nvPr/>
        </p:nvSpPr>
        <p:spPr>
          <a:xfrm>
            <a:off x="3048000" y="4620970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Mgr. Alice Strnadová, MBA</a:t>
            </a:r>
          </a:p>
          <a:p>
            <a:pPr algn="ctr"/>
            <a:r>
              <a:rPr lang="cs-CZ" sz="1800" dirty="0">
                <a:solidFill>
                  <a:schemeClr val="bg1"/>
                </a:solidFill>
              </a:rPr>
              <a:t>Mgr. Radomír Vlk, </a:t>
            </a:r>
            <a:r>
              <a:rPr lang="cs-CZ" sz="1800" dirty="0" err="1">
                <a:solidFill>
                  <a:schemeClr val="bg1"/>
                </a:solidFill>
              </a:rPr>
              <a:t>DiS</a:t>
            </a:r>
            <a:r>
              <a:rPr lang="cs-CZ" sz="1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cs-CZ" sz="1800" dirty="0">
                <a:solidFill>
                  <a:schemeClr val="bg1"/>
                </a:solidFill>
              </a:rPr>
              <a:t>PhDr. David Peřan, Ph.D., FERC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685658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2C7D8BF8-C2C0-F0F5-8B76-17184EF51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extLst>
              <a:ext uri="{FF2B5EF4-FFF2-40B4-BE49-F238E27FC236}">
                <a16:creationId xmlns:a16="http://schemas.microsoft.com/office/drawing/2014/main" id="{766CDA8F-1A5D-3049-5046-261DCC470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451" y="221674"/>
            <a:ext cx="9059333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95"/>
              </a:buClr>
              <a:buSzPts val="4400"/>
              <a:buFont typeface="Poppins SemiBold"/>
              <a:buNone/>
            </a:pPr>
            <a:r>
              <a:rPr lang="cs-CZ" dirty="0">
                <a:solidFill>
                  <a:srgbClr val="005F9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Kompetence ZZ</a:t>
            </a:r>
            <a:endParaRPr dirty="0">
              <a:solidFill>
                <a:srgbClr val="005F9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4">
            <a:extLst>
              <a:ext uri="{FF2B5EF4-FFF2-40B4-BE49-F238E27FC236}">
                <a16:creationId xmlns:a16="http://schemas.microsoft.com/office/drawing/2014/main" id="{B0721ACF-0080-5210-EF68-4C0F50EAC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25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SzPts val="2800"/>
            </a:pPr>
            <a:endParaRPr lang="cs-CZ" sz="1800" b="0" i="0" dirty="0">
              <a:solidFill>
                <a:srgbClr val="43494D"/>
              </a:solidFill>
              <a:effectLst/>
              <a:latin typeface="Poppins SemiBold" panose="020B0604020202020204" charset="-18"/>
              <a:cs typeface="Poppins SemiBold" panose="020B0604020202020204" charset="-18"/>
            </a:endParaRPr>
          </a:p>
          <a:p>
            <a:pPr marL="285750" indent="-285750">
              <a:buSzPts val="2800"/>
            </a:pPr>
            <a:r>
              <a:rPr lang="cs-CZ" dirty="0">
                <a:solidFill>
                  <a:srgbClr val="43494D"/>
                </a:solidFill>
                <a:latin typeface="Poppins SemiBold" panose="020B0604020202020204" charset="-18"/>
                <a:cs typeface="Poppins SemiBold" panose="020B0604020202020204" charset="-18"/>
              </a:rPr>
              <a:t>Mezioborové konsensuální návrhy</a:t>
            </a:r>
          </a:p>
          <a:p>
            <a:pPr marL="285750" indent="-285750">
              <a:buSzPts val="2800"/>
            </a:pPr>
            <a:r>
              <a:rPr lang="cs-CZ" dirty="0">
                <a:solidFill>
                  <a:srgbClr val="43494D"/>
                </a:solidFill>
                <a:latin typeface="Poppins SemiBold" panose="020B0604020202020204" charset="-18"/>
                <a:cs typeface="Poppins SemiBold" panose="020B0604020202020204" charset="-18"/>
              </a:rPr>
              <a:t>Přizpůsobit se současným změnám a očekáváným budoucím změnám tak, aby z našeho společného úsilí profitoval pacient</a:t>
            </a:r>
            <a:endParaRPr lang="cs-CZ" dirty="0">
              <a:solidFill>
                <a:srgbClr val="01A0E2"/>
              </a:solidFill>
              <a:latin typeface="Poppins SemiBold" panose="020B0604020202020204" charset="-18"/>
              <a:cs typeface="Poppins Semi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31652104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4B15BF4-5938-4348-9101-52D516EC2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51" y="1854200"/>
            <a:ext cx="1879600" cy="314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D19E30-1833-AD49-BCEF-4DDDEB55F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8951" y="1638299"/>
            <a:ext cx="8153049" cy="1790701"/>
          </a:xfrm>
        </p:spPr>
        <p:txBody>
          <a:bodyPr/>
          <a:lstStyle/>
          <a:p>
            <a:r>
              <a:rPr lang="cs-CZ" dirty="0">
                <a:latin typeface=""/>
              </a:rPr>
              <a:t>Národní klinické doporučené postupy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6FA093-671C-ED47-95FF-277062D42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8951" y="3602038"/>
            <a:ext cx="8153049" cy="1655762"/>
          </a:xfrm>
        </p:spPr>
        <p:txBody>
          <a:bodyPr anchor="ctr"/>
          <a:lstStyle/>
          <a:p>
            <a:r>
              <a:rPr lang="cs-CZ" dirty="0">
                <a:latin typeface=""/>
              </a:rPr>
              <a:t>PhDr. David Peřan, Ph.D., FERC</a:t>
            </a:r>
          </a:p>
          <a:p>
            <a:r>
              <a:rPr lang="cs-CZ" sz="2000" i="1" dirty="0">
                <a:latin typeface=""/>
              </a:rPr>
              <a:t>předseda Sekce NLZP</a:t>
            </a:r>
          </a:p>
        </p:txBody>
      </p:sp>
    </p:spTree>
    <p:extLst>
      <p:ext uri="{BB962C8B-B14F-4D97-AF65-F5344CB8AC3E}">
        <p14:creationId xmlns:p14="http://schemas.microsoft.com/office/powerpoint/2010/main" val="86831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odické centrum NIKEZ - ÚZIS ČR">
            <a:extLst>
              <a:ext uri="{FF2B5EF4-FFF2-40B4-BE49-F238E27FC236}">
                <a16:creationId xmlns:a16="http://schemas.microsoft.com/office/drawing/2014/main" id="{5045D04F-0F42-D43D-2AAD-E62F125A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" y="2403475"/>
            <a:ext cx="12140893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6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FA1F9-2E57-22F4-34EC-DEDA00E0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Doporučené postupy a operativní doporučení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EF8982-6546-399E-19F3-C84D809FD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56416"/>
              </p:ext>
            </p:extLst>
          </p:nvPr>
        </p:nvGraphicFramePr>
        <p:xfrm>
          <a:off x="143434" y="923364"/>
          <a:ext cx="11905131" cy="501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1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51007-00D0-1D9E-583E-271F55C9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Spolupráce a garance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F941E0-FBB0-7D21-4E26-F56E6EC8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60" y="1637499"/>
            <a:ext cx="1454076" cy="2433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EE39CE-E119-546E-9267-4F4C233C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14" y="4291060"/>
            <a:ext cx="2123316" cy="2433600"/>
          </a:xfrm>
          <a:prstGeom prst="rect">
            <a:avLst/>
          </a:prstGeom>
        </p:spPr>
      </p:pic>
      <p:pic>
        <p:nvPicPr>
          <p:cNvPr id="6" name="Picture 4" descr="O společnosti – Společnost urgentní medicíny a medicíny katastrof">
            <a:extLst>
              <a:ext uri="{FF2B5EF4-FFF2-40B4-BE49-F238E27FC236}">
                <a16:creationId xmlns:a16="http://schemas.microsoft.com/office/drawing/2014/main" id="{0E89E326-CF51-4C7B-9029-AC961FD9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425" y="1651204"/>
            <a:ext cx="2429660" cy="242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EF114D-18D2-F722-70CA-460CBAD4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915" y="3464053"/>
            <a:ext cx="2429660" cy="24296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2C87C4A-36D9-E8D5-5B27-B30D759F80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59"/>
          <a:stretch/>
        </p:blipFill>
        <p:spPr>
          <a:xfrm>
            <a:off x="7018601" y="697789"/>
            <a:ext cx="3718048" cy="24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8E52D-C77D-8CFA-9ED7-4CB06B35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1" y="3464053"/>
            <a:ext cx="4145609" cy="24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/>
          </p:cNvSpPr>
          <p:nvPr/>
        </p:nvSpPr>
        <p:spPr>
          <a:xfrm>
            <a:off x="-110836" y="2905000"/>
            <a:ext cx="1230283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tabLst/>
              <a:defRPr/>
            </a:pPr>
            <a:b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2C363A"/>
                </a:solidFill>
                <a:effectLst/>
                <a:uLnTx/>
                <a:uFillTx/>
                <a:latin typeface="Roboto"/>
                <a:cs typeface="Calibri"/>
                <a:sym typeface="Calibri"/>
              </a:rPr>
            </a:br>
            <a:r>
              <a:rPr kumimoji="0" lang="cs-CZ" sz="4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/>
                <a:ea typeface="Poppins SemiBold"/>
                <a:cs typeface="Poppins SemiBold"/>
                <a:sym typeface="Poppins SemiBold"/>
              </a:rPr>
              <a:t>DĚKUJEME ZA POZORNOST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B5EC96-0298-5AC7-A65E-DF486A511F60}"/>
              </a:ext>
            </a:extLst>
          </p:cNvPr>
          <p:cNvSpPr txBox="1"/>
          <p:nvPr/>
        </p:nvSpPr>
        <p:spPr>
          <a:xfrm>
            <a:off x="3048000" y="4630206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Mgr. Alice Strnadová, 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Mgr. Radomír Vlk,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PhDr. David Peřan, Ph.D., FERC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346286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A4D120-235D-0EDC-6EB7-36703961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754"/>
            <a:ext cx="10515600" cy="3827923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A) Pracovní skupina pro metodické řízení poskytovatelů zdravotnické záchranné služby</a:t>
            </a:r>
          </a:p>
          <a:p>
            <a:endParaRPr lang="cs-CZ" dirty="0">
              <a:solidFill>
                <a:schemeClr val="tx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r>
              <a:rPr lang="cs-CZ" sz="2800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B) Pracovní skupina  k nastavení systémových změn </a:t>
            </a:r>
            <a:br>
              <a:rPr lang="cs-CZ" sz="2800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cs-CZ" sz="2800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 vzdělávání a kompetencí zdravotnického záchranářství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090500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A4D120-235D-0EDC-6EB7-36703961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2"/>
            <a:ext cx="10515600" cy="4133366"/>
          </a:xfrm>
        </p:spPr>
        <p:txBody>
          <a:bodyPr>
            <a:normAutofit/>
          </a:bodyPr>
          <a:lstStyle/>
          <a:p>
            <a:r>
              <a:rPr lang="cs-CZ" b="1" dirty="0"/>
              <a:t>Vznik PS </a:t>
            </a:r>
            <a:r>
              <a:rPr lang="cs-CZ" sz="2800" b="1" dirty="0">
                <a:latin typeface="Poppins SemiBold"/>
                <a:cs typeface="Poppins SemiBold"/>
                <a:sym typeface="Poppins SemiBold"/>
              </a:rPr>
              <a:t>N</a:t>
            </a:r>
            <a:r>
              <a:rPr lang="cs-CZ" sz="2800" dirty="0">
                <a:solidFill>
                  <a:schemeClr val="tx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astavení systémových změn v odbornosti zdravotnický záchranář– PM 20/2023</a:t>
            </a:r>
            <a:r>
              <a:rPr lang="cs-CZ" b="1" dirty="0"/>
              <a:t> </a:t>
            </a:r>
            <a:endParaRPr lang="cs-CZ" dirty="0"/>
          </a:p>
          <a:p>
            <a:endParaRPr lang="cs-C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Cílem PS ZZ je definování problémů a předložení návrhů systémových změn vedoucích ke změnám v oblasti vzdělávání a činností v odbornosti zdravotnický záchranář (dále jen „ZZ“).</a:t>
            </a:r>
          </a:p>
          <a:p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</a:pPr>
            <a:r>
              <a:rPr lang="cs-CZ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Předmět činnosti PS ZZ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1500"/>
              </a:lnSpc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Nastavení systémových změn v obsahu vzdělávání a povolání  ZZ, resp. definování problémů a předložení návrhů systémových změn, </a:t>
            </a:r>
          </a:p>
          <a:p>
            <a:pPr algn="just">
              <a:lnSpc>
                <a:spcPts val="1500"/>
              </a:lnSpc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vypracování koncepce vzdělávání v odbornosti ZZ.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645576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A4D120-235D-0EDC-6EB7-36703961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434"/>
            <a:ext cx="10515600" cy="414224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Síť a počty vzdělavatelů, potřeby ZZS, analýza dat ÚZIS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Vzdělávání a kompetence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Tvorba KDP/NP v ZZ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Návrhy legislativních změn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Koncepce oboru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322517-CC31-CE0F-B2DF-C0336F5B1D2B}"/>
              </a:ext>
            </a:extLst>
          </p:cNvPr>
          <p:cNvSpPr txBox="1"/>
          <p:nvPr/>
        </p:nvSpPr>
        <p:spPr>
          <a:xfrm>
            <a:off x="225914" y="236637"/>
            <a:ext cx="750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Podskupiny PS ZZ, </a:t>
            </a:r>
            <a:r>
              <a:rPr lang="cs-CZ" sz="4000" b="1" dirty="0">
                <a:solidFill>
                  <a:schemeClr val="bg1"/>
                </a:solidFill>
                <a:effectLst/>
                <a:latin typeface="Poppins SemiBold" panose="00000700000000000000" pitchFamily="2" charset="-18"/>
                <a:ea typeface="Times New Roman" panose="02020603050405020304" pitchFamily="18" charset="0"/>
                <a:cs typeface="Poppins SemiBold" panose="00000700000000000000" pitchFamily="2" charset="-18"/>
              </a:rPr>
              <a:t>priority</a:t>
            </a:r>
            <a:endParaRPr lang="cs-CZ" sz="4000" dirty="0">
              <a:solidFill>
                <a:schemeClr val="bg1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84548141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9AC81-4DB8-7A78-B77D-1A959098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0826"/>
            <a:ext cx="4686300" cy="635000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Poppins SemiBold"/>
                <a:ea typeface="Poppins SemiBold"/>
                <a:cs typeface="Poppins SemiBold"/>
                <a:sym typeface="Poppins SemiBold"/>
              </a:rPr>
              <a:t>Členové skupiny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126A7E-F032-242A-F4E7-8238FC52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Zástupci MZČR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Asociace zdravotnických záchranných služeb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Společnost urgentní medicíny a medicíny katastrof ČLS JEP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Komora záchranářů zdravotnických záchranných sužeb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Česká společnost intenzivní medicíny ČLS JEP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Asociace VŠ vzdělavatelů nelékařských zdrav. profesí v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Asociace nemocnic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Česká asociace sester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Segoe UI" panose="020B0502040204020203" pitchFamily="34" charset="0"/>
              </a:rPr>
              <a:t>Odborový svaz zdravotnictví a sociální péče</a:t>
            </a:r>
            <a:endParaRPr lang="cs-CZ" sz="18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320665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0783B-CF9E-C6FE-861F-66533187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Poppins SemiBold" panose="020B0604020202020204" charset="-18"/>
                <a:cs typeface="Poppins SemiBold" panose="020B0604020202020204" charset="-18"/>
              </a:rPr>
              <a:t>Hlavní cíle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3F6022-4DCF-779D-AE38-C77C4CC45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Poppins SemiBold" panose="020B0604020202020204" charset="-18"/>
                <a:cs typeface="Poppins SemiBold" panose="020B0604020202020204" charset="-18"/>
              </a:rPr>
              <a:t>Pacient</a:t>
            </a:r>
          </a:p>
          <a:p>
            <a:r>
              <a:rPr lang="cs-CZ" dirty="0">
                <a:latin typeface="Poppins SemiBold" panose="020B0604020202020204" charset="-18"/>
                <a:cs typeface="Poppins SemiBold" panose="020B0604020202020204" charset="-18"/>
              </a:rPr>
              <a:t>Poskytování přednemocniční neodkladné péče na náležité odborné úrovni = kvalitně a bezpečně</a:t>
            </a:r>
          </a:p>
        </p:txBody>
      </p:sp>
    </p:spTree>
    <p:extLst>
      <p:ext uri="{BB962C8B-B14F-4D97-AF65-F5344CB8AC3E}">
        <p14:creationId xmlns:p14="http://schemas.microsoft.com/office/powerpoint/2010/main" val="4013407712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0835F32-605D-1F03-A70E-03A7EDA8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085976"/>
            <a:ext cx="11811000" cy="1891328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Kompetence zdravotnických záchranářů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632154" y="5033819"/>
            <a:ext cx="9144000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pt-BR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AUTOR: </a:t>
            </a:r>
            <a:r>
              <a:rPr lang="pt-BR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Mgr. Radomír Vlk, DiS.</a:t>
            </a: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95565" y="1"/>
            <a:ext cx="5800435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95"/>
              </a:buClr>
              <a:buSzPts val="4400"/>
              <a:buFont typeface="Poppins SemiBold"/>
              <a:buNone/>
            </a:pPr>
            <a:r>
              <a:rPr lang="cs-CZ" dirty="0">
                <a:solidFill>
                  <a:srgbClr val="005F9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Zdravotnické záchranářství</a:t>
            </a:r>
            <a:endParaRPr dirty="0">
              <a:solidFill>
                <a:srgbClr val="005F9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25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SzPts val="2800"/>
            </a:pPr>
            <a:endParaRPr lang="cs-CZ" sz="1800" b="0" i="0" dirty="0">
              <a:solidFill>
                <a:srgbClr val="43494D"/>
              </a:solidFill>
              <a:effectLst/>
              <a:latin typeface="Poppins SemiBold" panose="020B0604020202020204" charset="-18"/>
              <a:cs typeface="Poppins SemiBold" panose="020B0604020202020204" charset="-18"/>
            </a:endParaRPr>
          </a:p>
          <a:p>
            <a:pPr marL="285750" indent="-285750">
              <a:buSzPts val="2800"/>
            </a:pPr>
            <a:r>
              <a:rPr lang="cs-CZ" sz="2400" b="0" i="0" dirty="0">
                <a:effectLst/>
                <a:latin typeface="Poppins SemiBold" panose="020B0604020202020204" charset="-18"/>
                <a:cs typeface="Poppins SemiBold" panose="020B0604020202020204" charset="-18"/>
              </a:rPr>
              <a:t>Zákon č. 96/2004 Sb., o nelékařských zdravotnických pracovnících (NLZP)</a:t>
            </a:r>
          </a:p>
          <a:p>
            <a:pPr marL="285750" indent="-285750">
              <a:buSzPts val="2800"/>
            </a:pPr>
            <a:r>
              <a:rPr lang="cs-CZ" sz="2400" dirty="0">
                <a:latin typeface="Poppins SemiBold" panose="020B0604020202020204" charset="-18"/>
                <a:cs typeface="Poppins SemiBold" panose="020B0604020202020204" charset="-18"/>
              </a:rPr>
              <a:t>Vyhláška 55/2011 Sb., o činnostech NLZP</a:t>
            </a:r>
          </a:p>
          <a:p>
            <a:pPr marL="285750" indent="-285750">
              <a:buSzPts val="2800"/>
            </a:pPr>
            <a:r>
              <a:rPr lang="cs-CZ" sz="2400" b="0" i="0" dirty="0">
                <a:effectLst/>
                <a:latin typeface="Poppins SemiBold" panose="020B0604020202020204" charset="-18"/>
                <a:cs typeface="Poppins SemiBold" panose="020B0604020202020204" charset="-18"/>
              </a:rPr>
              <a:t>Bakalářský studijní program Zdravotnické záchranářství</a:t>
            </a:r>
          </a:p>
          <a:p>
            <a:pPr marL="285750" indent="-285750">
              <a:buSzPts val="2800"/>
            </a:pPr>
            <a:r>
              <a:rPr lang="cs-CZ" sz="2400" dirty="0">
                <a:latin typeface="Poppins SemiBold" panose="020B0604020202020204" charset="-18"/>
                <a:cs typeface="Poppins SemiBold" panose="020B0604020202020204" charset="-18"/>
              </a:rPr>
              <a:t>Povinná roční praxe na akutní lůžkové péči intenzivní, včetně péče na urgentním příjmu</a:t>
            </a:r>
          </a:p>
          <a:p>
            <a:pPr marL="285750" indent="-285750">
              <a:buSzPts val="2800"/>
            </a:pPr>
            <a:r>
              <a:rPr lang="cs-CZ" sz="2400" dirty="0">
                <a:latin typeface="Poppins SemiBold" panose="020B0604020202020204" charset="-18"/>
                <a:cs typeface="Poppins SemiBold" panose="020B0604020202020204" charset="-18"/>
              </a:rPr>
              <a:t>881 581 samostatných výjezdů (2023), 75 % výjezdů samostatně bez lékaře</a:t>
            </a:r>
          </a:p>
          <a:p>
            <a:pPr marL="285750" indent="-285750">
              <a:buSzPts val="2800"/>
            </a:pPr>
            <a:r>
              <a:rPr lang="cs-CZ" sz="2400" dirty="0">
                <a:latin typeface="Poppins SemiBold" panose="020B0604020202020204" charset="-18"/>
                <a:cs typeface="Poppins SemiBold" panose="020B0604020202020204" charset="-18"/>
              </a:rPr>
              <a:t>Přibližně na ZZS 3 400 záchranářů a 2 000 řidičů</a:t>
            </a:r>
          </a:p>
          <a:p>
            <a:pPr marL="285750" indent="-285750">
              <a:buSzPts val="2800"/>
            </a:pPr>
            <a:endParaRPr lang="cs-CZ" sz="1800" dirty="0">
              <a:solidFill>
                <a:srgbClr val="43494D"/>
              </a:solidFill>
              <a:latin typeface="Poppins SemiBold" panose="020B0604020202020204" charset="-18"/>
              <a:cs typeface="Poppins SemiBold" panose="020B0604020202020204" charset="-18"/>
            </a:endParaRPr>
          </a:p>
          <a:p>
            <a:pPr marL="285750" indent="-285750">
              <a:buSzPts val="2800"/>
            </a:pPr>
            <a:endParaRPr lang="cs-CZ" dirty="0">
              <a:solidFill>
                <a:srgbClr val="01A0E2"/>
              </a:solidFill>
              <a:latin typeface="Poppins SemiBold" panose="020B0604020202020204" charset="-18"/>
              <a:cs typeface="Poppins SemiBold" panose="020B0604020202020204" charset="-18"/>
            </a:endParaRP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95565" y="1"/>
            <a:ext cx="5800435" cy="105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95"/>
              </a:buClr>
              <a:buSzPts val="4400"/>
              <a:buFont typeface="Poppins SemiBold"/>
              <a:buNone/>
            </a:pPr>
            <a:r>
              <a:rPr lang="cs-CZ" dirty="0">
                <a:solidFill>
                  <a:srgbClr val="005F9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Kompetence ZZ</a:t>
            </a:r>
            <a:endParaRPr dirty="0">
              <a:solidFill>
                <a:srgbClr val="005F9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25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buSzPts val="2800"/>
            </a:pPr>
            <a:endParaRPr lang="cs-CZ" sz="1800" b="0" i="0" dirty="0">
              <a:solidFill>
                <a:srgbClr val="43494D"/>
              </a:solidFill>
              <a:effectLst/>
              <a:latin typeface="Poppins SemiBold" panose="020B0604020202020204" charset="-18"/>
              <a:cs typeface="Poppins SemiBold" panose="020B0604020202020204" charset="-18"/>
            </a:endParaRPr>
          </a:p>
          <a:p>
            <a:pPr marL="285750" indent="-285750">
              <a:buSzPts val="2800"/>
            </a:pPr>
            <a:r>
              <a:rPr lang="cs-CZ" sz="2400" dirty="0">
                <a:solidFill>
                  <a:srgbClr val="43494D"/>
                </a:solidFill>
                <a:latin typeface="Poppins SemiBold" panose="020B0604020202020204" charset="-18"/>
                <a:cs typeface="Poppins SemiBold" panose="020B0604020202020204" charset="-18"/>
              </a:rPr>
              <a:t>Vykonává činnosti bez odborného dohledu</a:t>
            </a:r>
          </a:p>
          <a:p>
            <a:pPr marL="285750" indent="-285750">
              <a:buSzPts val="2800"/>
            </a:pPr>
            <a:r>
              <a:rPr lang="cs-CZ" sz="2400" dirty="0">
                <a:solidFill>
                  <a:srgbClr val="43494D"/>
                </a:solidFill>
                <a:latin typeface="Poppins SemiBold" panose="020B0604020202020204" charset="-18"/>
                <a:cs typeface="Poppins SemiBold" panose="020B0604020202020204" charset="-18"/>
              </a:rPr>
              <a:t>„Bez indikace“</a:t>
            </a:r>
          </a:p>
          <a:p>
            <a:pPr marL="285750" indent="-285750">
              <a:buSzPts val="2800"/>
            </a:pPr>
            <a:r>
              <a:rPr lang="cs-CZ" sz="2400" dirty="0">
                <a:solidFill>
                  <a:srgbClr val="43494D"/>
                </a:solidFill>
                <a:latin typeface="Poppins SemiBold" panose="020B0604020202020204" charset="-18"/>
                <a:cs typeface="Poppins SemiBold" panose="020B0604020202020204" charset="-18"/>
              </a:rPr>
              <a:t>„Na indikaci“</a:t>
            </a:r>
          </a:p>
          <a:p>
            <a:pPr marL="285750" indent="-285750">
              <a:buSzPts val="2800"/>
            </a:pPr>
            <a:endParaRPr lang="cs-CZ" sz="1800" dirty="0">
              <a:solidFill>
                <a:srgbClr val="43494D"/>
              </a:solidFill>
              <a:latin typeface="Poppins SemiBold" panose="020B0604020202020204" charset="-18"/>
              <a:cs typeface="Poppins SemiBold" panose="020B0604020202020204" charset="-18"/>
            </a:endParaRPr>
          </a:p>
          <a:p>
            <a:pPr marL="285750" indent="-285750">
              <a:buSzPts val="2800"/>
            </a:pPr>
            <a:endParaRPr lang="cs-CZ" dirty="0">
              <a:solidFill>
                <a:srgbClr val="01A0E2"/>
              </a:solidFill>
              <a:latin typeface="Poppins SemiBold" panose="020B0604020202020204" charset="-18"/>
              <a:cs typeface="Poppins Semi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62357425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blona_prezentace">
  <a:themeElements>
    <a:clrScheme name="sablona_prezentace 1">
      <a:dk1>
        <a:srgbClr val="003D61"/>
      </a:dk1>
      <a:lt1>
        <a:srgbClr val="FFFFFF"/>
      </a:lt1>
      <a:dk2>
        <a:srgbClr val="FFFFFF"/>
      </a:dk2>
      <a:lt2>
        <a:srgbClr val="858585"/>
      </a:lt2>
      <a:accent1>
        <a:srgbClr val="FDBB30"/>
      </a:accent1>
      <a:accent2>
        <a:srgbClr val="C2CD23"/>
      </a:accent2>
      <a:accent3>
        <a:srgbClr val="FFFFFF"/>
      </a:accent3>
      <a:accent4>
        <a:srgbClr val="003352"/>
      </a:accent4>
      <a:accent5>
        <a:srgbClr val="FEDAAD"/>
      </a:accent5>
      <a:accent6>
        <a:srgbClr val="B0BA1F"/>
      </a:accent6>
      <a:hlink>
        <a:srgbClr val="003D61"/>
      </a:hlink>
      <a:folHlink>
        <a:srgbClr val="858585"/>
      </a:folHlink>
    </a:clrScheme>
    <a:fontScheme name="sablona_prezentac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prezentace 1">
        <a:dk1>
          <a:srgbClr val="003D61"/>
        </a:dk1>
        <a:lt1>
          <a:srgbClr val="FFFFFF"/>
        </a:lt1>
        <a:dk2>
          <a:srgbClr val="FFFFFF"/>
        </a:dk2>
        <a:lt2>
          <a:srgbClr val="858585"/>
        </a:lt2>
        <a:accent1>
          <a:srgbClr val="FDBB30"/>
        </a:accent1>
        <a:accent2>
          <a:srgbClr val="C2CD23"/>
        </a:accent2>
        <a:accent3>
          <a:srgbClr val="FFFFFF"/>
        </a:accent3>
        <a:accent4>
          <a:srgbClr val="003352"/>
        </a:accent4>
        <a:accent5>
          <a:srgbClr val="FEDAAD"/>
        </a:accent5>
        <a:accent6>
          <a:srgbClr val="B0BA1F"/>
        </a:accent6>
        <a:hlink>
          <a:srgbClr val="003D61"/>
        </a:hlink>
        <a:folHlink>
          <a:srgbClr val="858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401</Words>
  <Application>Microsoft Office PowerPoint</Application>
  <PresentationFormat>Širokoúhlá obrazovka</PresentationFormat>
  <Paragraphs>67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Calibri</vt:lpstr>
      <vt:lpstr>Roboto</vt:lpstr>
      <vt:lpstr>Segoe UI</vt:lpstr>
      <vt:lpstr>Wingdings</vt:lpstr>
      <vt:lpstr>GillSans</vt:lpstr>
      <vt:lpstr>Garamond</vt:lpstr>
      <vt:lpstr>Poppins SemiBold</vt:lpstr>
      <vt:lpstr>Calibri Light</vt:lpstr>
      <vt:lpstr>Arial</vt:lpstr>
      <vt:lpstr>1_Motiv Office</vt:lpstr>
      <vt:lpstr>sablona_prezentace</vt:lpstr>
      <vt:lpstr>Prezentace aplikace PowerPoint</vt:lpstr>
      <vt:lpstr>Prezentace aplikace PowerPoint</vt:lpstr>
      <vt:lpstr>Prezentace aplikace PowerPoint</vt:lpstr>
      <vt:lpstr>Prezentace aplikace PowerPoint</vt:lpstr>
      <vt:lpstr>Členové skupiny</vt:lpstr>
      <vt:lpstr>Hlavní cíle</vt:lpstr>
      <vt:lpstr>Kompetence zdravotnických záchranářů</vt:lpstr>
      <vt:lpstr>Zdravotnické záchranářství</vt:lpstr>
      <vt:lpstr>Kompetence ZZ</vt:lpstr>
      <vt:lpstr>Kompetence ZZ</vt:lpstr>
      <vt:lpstr>Národní klinické doporučené postupy</vt:lpstr>
      <vt:lpstr>Prezentace aplikace PowerPoint</vt:lpstr>
      <vt:lpstr>Doporučené postupy a operativní doporučení</vt:lpstr>
      <vt:lpstr>Spolupráce a garance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Vlk Radomír</dc:creator>
  <cp:lastModifiedBy>Šnajdrová Lenka</cp:lastModifiedBy>
  <cp:revision>15</cp:revision>
  <dcterms:modified xsi:type="dcterms:W3CDTF">2024-04-19T11:34:37Z</dcterms:modified>
</cp:coreProperties>
</file>