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77" r:id="rId3"/>
    <p:sldId id="257" r:id="rId4"/>
    <p:sldId id="276" r:id="rId5"/>
    <p:sldId id="258" r:id="rId6"/>
    <p:sldId id="259" r:id="rId7"/>
    <p:sldId id="284" r:id="rId8"/>
    <p:sldId id="260" r:id="rId9"/>
    <p:sldId id="261" r:id="rId10"/>
    <p:sldId id="263" r:id="rId11"/>
    <p:sldId id="264" r:id="rId12"/>
    <p:sldId id="265" r:id="rId13"/>
    <p:sldId id="305" r:id="rId14"/>
    <p:sldId id="324" r:id="rId15"/>
    <p:sldId id="364" r:id="rId16"/>
    <p:sldId id="31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CB8D"/>
    <a:srgbClr val="3FFA26"/>
    <a:srgbClr val="F030D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-77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03567-5366-4B80-981D-911BA29B9590}" type="datetimeFigureOut">
              <a:rPr lang="cs-CZ" smtClean="0"/>
              <a:pPr/>
              <a:t>08.06.2024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5204F-8725-409C-8055-E57CF16939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51697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8C179-80C5-46B3-9834-56C9021AE805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2A9D1-EAE9-4137-B288-8E2358B9A707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DE0FB-FE5E-41B4-9207-81270103F5BC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B4D9-441C-4901-9D74-E2D765375D96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9EF6-3B73-4C74-BEBE-B1BE0461356F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F5386-BFF9-4B54-BA5C-C5DAAFB9FDA5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A8969-9C80-46E8-95E6-4764B0197ED6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479EE-082E-4EA7-B8D2-1C05088019DC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66AFE-1852-4873-AC93-7EACF8C3973F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E4589-3612-4BA7-81E7-089D2A32DD84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348E-0551-4042-B7C1-7DB086FEA909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0961F-DDD0-47B0-8715-49BB091FA8E6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0A782-AD4D-463F-8C44-9733FB472F6A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FCD7F-0078-4BF1-9CF5-BD8DA8646FDD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C98C-0BF0-46EA-9A2D-7F2C3F92D2CC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6BBD4-F914-4C68-97A3-8A12FB90AB0D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rgbClr val="3FFA26"/>
            </a:gs>
            <a:gs pos="28000">
              <a:srgbClr val="E1EAC8"/>
            </a:gs>
            <a:gs pos="0">
              <a:srgbClr val="E3EBCC"/>
            </a:gs>
            <a:gs pos="0">
              <a:srgbClr val="E7EED3"/>
            </a:gs>
            <a:gs pos="1000">
              <a:srgbClr val="EFF4E2"/>
            </a:gs>
            <a:gs pos="0">
              <a:schemeClr val="bg2">
                <a:tint val="90000"/>
                <a:satMod val="92000"/>
                <a:lumMod val="120000"/>
              </a:schemeClr>
            </a:gs>
            <a:gs pos="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06836-20DB-4631-A40B-009BF45622E0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FC492D8-B7AA-43D5-9D5E-28D8C9D7B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744" y="538844"/>
            <a:ext cx="9633857" cy="4245427"/>
          </a:xfrm>
        </p:spPr>
        <p:txBody>
          <a:bodyPr>
            <a:noAutofit/>
          </a:bodyPr>
          <a:lstStyle/>
          <a:p>
            <a:pPr algn="ctr"/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 dirty="0" smtClean="0">
                <a:latin typeface="Times New Roman" pitchFamily="18" charset="0"/>
                <a:cs typeface="Times New Roman" pitchFamily="18" charset="0"/>
              </a:rPr>
              <a:t>Sociální </a:t>
            </a:r>
            <a:r>
              <a:rPr lang="cs-CZ" sz="4000" b="1" dirty="0">
                <a:latin typeface="Times New Roman" pitchFamily="18" charset="0"/>
                <a:cs typeface="Times New Roman" pitchFamily="18" charset="0"/>
              </a:rPr>
              <a:t>dialog </a:t>
            </a:r>
            <a:br>
              <a:rPr lang="cs-CZ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sk-SK" sz="40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 oblasti </a:t>
            </a:r>
            <a:r>
              <a:rPr lang="sk-SK" sz="4000" b="1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hygienické služby v ČR,</a:t>
            </a:r>
            <a:br>
              <a:rPr lang="sk-SK" sz="4000" b="1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práce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sekce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pracovníků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hygienické služby,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Kolektivní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dohoda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vyššího</a:t>
            </a:r>
            <a:r>
              <a:rPr lang="sk-SK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sz="4000" b="1" dirty="0" err="1" smtClean="0">
                <a:latin typeface="Times New Roman" pitchFamily="18" charset="0"/>
                <a:cs typeface="Times New Roman" pitchFamily="18" charset="0"/>
              </a:rPr>
              <a:t>stupně</a:t>
            </a:r>
            <a:r>
              <a:rPr lang="sk-SK" sz="4000" b="1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sk-SK" sz="48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sk-SK" sz="4800" b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cs-CZ" sz="4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4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22E30832-2A26-4DE2-8C32-1E96BE2FA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2" y="4894665"/>
            <a:ext cx="8915399" cy="1445464"/>
          </a:xfrm>
        </p:spPr>
        <p:txBody>
          <a:bodyPr>
            <a:normAutofit fontScale="47500" lnSpcReduction="20000"/>
          </a:bodyPr>
          <a:lstStyle/>
          <a:p>
            <a:pPr algn="r"/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Ing. Ivana </a:t>
            </a:r>
            <a:r>
              <a:rPr lang="cs-CZ" sz="4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Břeňková</a:t>
            </a:r>
            <a:endParaRPr lang="cs-CZ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cs-CZ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BRATISLAVA</a:t>
            </a:r>
          </a:p>
          <a:p>
            <a:pPr algn="r"/>
            <a:r>
              <a:rPr lang="cs-CZ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– 11. června 2024</a:t>
            </a:r>
            <a:endParaRPr lang="cs-CZ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BCF6A36B-BDF8-159A-263C-4825D8D3E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338960">
            <a:off x="531379" y="4538305"/>
            <a:ext cx="832739" cy="35895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922B2CCA-3957-4629-B0B5-2968A80A4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9706527" y="0"/>
            <a:ext cx="2368452" cy="216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88069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EB66964-F05F-403F-A407-5BF9257B7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594" y="624110"/>
            <a:ext cx="8964385" cy="1280890"/>
          </a:xfrm>
        </p:spPr>
        <p:txBody>
          <a:bodyPr>
            <a:normAutofit fontScale="90000"/>
          </a:bodyPr>
          <a:lstStyle/>
          <a:p>
            <a:r>
              <a:rPr lang="sk-SK" b="1" dirty="0" err="1" smtClean="0"/>
              <a:t>Jednání</a:t>
            </a:r>
            <a:r>
              <a:rPr lang="sk-SK" b="1" dirty="0" smtClean="0"/>
              <a:t> 14. </a:t>
            </a:r>
            <a:r>
              <a:rPr lang="sk-SK" b="1" dirty="0" err="1" smtClean="0"/>
              <a:t>května</a:t>
            </a:r>
            <a:r>
              <a:rPr lang="sk-SK" b="1" dirty="0" smtClean="0"/>
              <a:t> 2024 v sídle OSZSP ČR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14F45A5E-4117-AC8E-14C0-7934135D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6095-637A-42A5-858B-5B638B2B8830}" type="datetime1">
              <a:rPr lang="cs-CZ" smtClean="0"/>
              <a:pPr/>
              <a:t>08.06.2024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A80AF7D9-4246-4D47-AF60-323F5101B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10342485" y="324775"/>
            <a:ext cx="1769616" cy="15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55371" y="2405261"/>
            <a:ext cx="4747079" cy="375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Zástupný symbol pro obsah 8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191375" y="2397324"/>
            <a:ext cx="4313238" cy="378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70258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219BC46-5749-439D-901A-D79D34C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158" y="624110"/>
            <a:ext cx="9119506" cy="1280890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k-SK" b="1" dirty="0" smtClean="0"/>
              <a:t>Zdravotní výbor PSP dne 24. </a:t>
            </a:r>
            <a:r>
              <a:rPr lang="sk-SK" b="1" dirty="0" err="1" smtClean="0"/>
              <a:t>dubna</a:t>
            </a:r>
            <a:r>
              <a:rPr lang="sk-SK" b="1" dirty="0" smtClean="0"/>
              <a:t> </a:t>
            </a:r>
            <a:br>
              <a:rPr lang="sk-SK" b="1" dirty="0" smtClean="0"/>
            </a:br>
            <a:r>
              <a:rPr lang="sk-SK" b="1" dirty="0" smtClean="0"/>
              <a:t>Poslanecká </a:t>
            </a:r>
            <a:r>
              <a:rPr lang="sk-SK" b="1" dirty="0" err="1" smtClean="0"/>
              <a:t>sněmovna</a:t>
            </a:r>
            <a:r>
              <a:rPr lang="sk-SK" b="1" dirty="0" smtClean="0"/>
              <a:t> dne 3. </a:t>
            </a:r>
            <a:r>
              <a:rPr lang="sk-SK" b="1" dirty="0" err="1" smtClean="0"/>
              <a:t>května</a:t>
            </a:r>
            <a:r>
              <a:rPr lang="sk-SK" b="1" dirty="0" smtClean="0"/>
              <a:t> 2024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97B2E959-8116-0D6E-6A00-1FD5D211F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B81F-AAE7-4C31-BE81-EF9528F8FD94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32355EB9-662D-B807-41D7-B292DB99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364FE69-6999-496E-A4B8-0FCE65236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10422384" y="230820"/>
            <a:ext cx="1769616" cy="15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 descr="C:\Users\Brenkova\Documents\GroupWise\IMG-20240424-WA0003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8221" y="2409473"/>
            <a:ext cx="4804229" cy="359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Zástupný symbol pro obsah 11" descr="C:\Users\Brenkova\Documents\GroupWise\share_179230881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1529" y="2506436"/>
            <a:ext cx="3845265" cy="315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73573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F0B044A-596D-4420-B5AA-C4313276D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139" y="624110"/>
            <a:ext cx="8434873" cy="1280890"/>
          </a:xfrm>
        </p:spPr>
        <p:txBody>
          <a:bodyPr>
            <a:normAutofit fontScale="90000"/>
          </a:bodyPr>
          <a:lstStyle/>
          <a:p>
            <a:pPr lvl="0"/>
            <a:r>
              <a:rPr lang="cs-CZ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cs-CZ" b="1" u="sng" dirty="0" smtClean="0"/>
              <a:t>Kolektivní dohoda vyššího stupně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30F40D5-FE73-4DCC-9376-617AF4EC7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2133600"/>
            <a:ext cx="10018712" cy="4329344"/>
          </a:xfrm>
        </p:spPr>
        <p:txBody>
          <a:bodyPr>
            <a:noAutofit/>
          </a:bodyPr>
          <a:lstStyle/>
          <a:p>
            <a:r>
              <a:rPr lang="cs-CZ" sz="1600" b="1" dirty="0" smtClean="0"/>
              <a:t>KDVS – podmínky stanoveny v zákoně o státní službě č. </a:t>
            </a:r>
            <a:r>
              <a:rPr lang="sk-SK" sz="1600" b="1" dirty="0" smtClean="0"/>
              <a:t>234/2014 </a:t>
            </a:r>
            <a:r>
              <a:rPr lang="sk-SK" sz="1600" b="1" dirty="0" err="1" smtClean="0"/>
              <a:t>Sb</a:t>
            </a:r>
            <a:r>
              <a:rPr lang="sk-SK" sz="1600" b="1" dirty="0" smtClean="0"/>
              <a:t>., s </a:t>
            </a:r>
            <a:r>
              <a:rPr lang="sk-SK" sz="1600" b="1" dirty="0" err="1" smtClean="0"/>
              <a:t>odkazem</a:t>
            </a:r>
            <a:r>
              <a:rPr lang="sk-SK" sz="1600" b="1" dirty="0" smtClean="0"/>
              <a:t> a v </a:t>
            </a:r>
            <a:r>
              <a:rPr lang="sk-SK" sz="1600" b="1" dirty="0" err="1" smtClean="0"/>
              <a:t>souladu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se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zákonem</a:t>
            </a:r>
            <a:r>
              <a:rPr lang="sk-SK" sz="1600" b="1" dirty="0" smtClean="0"/>
              <a:t> </a:t>
            </a:r>
            <a:r>
              <a:rPr lang="cs-CZ" sz="1600" b="1" dirty="0" smtClean="0"/>
              <a:t>č. 2/1991 Sb., o kolektivním vyjednávání</a:t>
            </a:r>
            <a:endParaRPr lang="cs-CZ" sz="1600" dirty="0" smtClean="0"/>
          </a:p>
          <a:p>
            <a:r>
              <a:rPr lang="sk-SK" sz="1600" b="1" dirty="0" smtClean="0"/>
              <a:t>Platové tarify NV 304/2014 </a:t>
            </a:r>
            <a:r>
              <a:rPr lang="sk-SK" sz="1600" b="1" dirty="0" err="1" smtClean="0"/>
              <a:t>Sb</a:t>
            </a:r>
            <a:r>
              <a:rPr lang="sk-SK" sz="1600" b="1" dirty="0" smtClean="0"/>
              <a:t>., o platových </a:t>
            </a:r>
            <a:r>
              <a:rPr lang="sk-SK" sz="1600" b="1" dirty="0" err="1" smtClean="0"/>
              <a:t>poměrech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státních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zaměstnanců</a:t>
            </a:r>
            <a:endParaRPr lang="cs-CZ" sz="1600" b="1" dirty="0" smtClean="0"/>
          </a:p>
          <a:p>
            <a:r>
              <a:rPr lang="sk-SK" sz="1600" b="1" dirty="0" smtClean="0"/>
              <a:t>Platové </a:t>
            </a:r>
            <a:r>
              <a:rPr lang="sk-SK" sz="1600" b="1" dirty="0" err="1" smtClean="0"/>
              <a:t>třídy</a:t>
            </a:r>
            <a:r>
              <a:rPr lang="sk-SK" sz="1600" b="1" dirty="0" smtClean="0"/>
              <a:t> NV 302/2014 </a:t>
            </a:r>
            <a:r>
              <a:rPr lang="sk-SK" sz="1600" b="1" dirty="0" err="1" smtClean="0"/>
              <a:t>Sb</a:t>
            </a:r>
            <a:r>
              <a:rPr lang="sk-SK" sz="1600" b="1" dirty="0" smtClean="0"/>
              <a:t>., o </a:t>
            </a:r>
            <a:r>
              <a:rPr lang="sk-SK" sz="1600" b="1" dirty="0" err="1" smtClean="0"/>
              <a:t>katalogu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správních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šinností</a:t>
            </a:r>
            <a:endParaRPr lang="cs-CZ" sz="1600" b="1" dirty="0" smtClean="0"/>
          </a:p>
          <a:p>
            <a:r>
              <a:rPr lang="sk-SK" sz="1600" b="1" dirty="0" smtClean="0"/>
              <a:t>Odborová </a:t>
            </a:r>
            <a:r>
              <a:rPr lang="sk-SK" sz="1600" b="1" dirty="0" err="1" smtClean="0"/>
              <a:t>organizace</a:t>
            </a:r>
            <a:r>
              <a:rPr lang="sk-SK" sz="1600" b="1" dirty="0" smtClean="0"/>
              <a:t> - </a:t>
            </a:r>
            <a:r>
              <a:rPr lang="sk-SK" sz="1600" b="1" dirty="0" err="1" smtClean="0"/>
              <a:t>alespoň</a:t>
            </a:r>
            <a:r>
              <a:rPr lang="sk-SK" sz="1600" b="1" dirty="0" smtClean="0"/>
              <a:t> 3 </a:t>
            </a:r>
            <a:r>
              <a:rPr lang="sk-SK" sz="1600" b="1" dirty="0" err="1" smtClean="0"/>
              <a:t>její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členové</a:t>
            </a:r>
            <a:r>
              <a:rPr lang="sk-SK" sz="1600" b="1" dirty="0" smtClean="0"/>
              <a:t> musí </a:t>
            </a:r>
            <a:r>
              <a:rPr lang="sk-SK" sz="1600" b="1" dirty="0" err="1" smtClean="0"/>
              <a:t>být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být</a:t>
            </a:r>
            <a:r>
              <a:rPr lang="sk-SK" sz="1600" b="1" dirty="0" smtClean="0"/>
              <a:t> v </a:t>
            </a:r>
            <a:r>
              <a:rPr lang="sk-SK" sz="1600" b="1" dirty="0" err="1" smtClean="0"/>
              <a:t>pracovním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poměru</a:t>
            </a:r>
            <a:r>
              <a:rPr lang="sk-SK" sz="1600" b="1" dirty="0" smtClean="0"/>
              <a:t> k </a:t>
            </a:r>
            <a:r>
              <a:rPr lang="sk-SK" sz="1600" b="1" dirty="0" err="1" smtClean="0"/>
              <a:t>zaměstnavateli</a:t>
            </a:r>
            <a:r>
              <a:rPr lang="sk-SK" sz="1600" b="1" dirty="0" smtClean="0"/>
              <a:t> (</a:t>
            </a:r>
            <a:r>
              <a:rPr lang="sk-SK" sz="1600" b="1" dirty="0" err="1" smtClean="0"/>
              <a:t>viz</a:t>
            </a:r>
            <a:r>
              <a:rPr lang="sk-SK" sz="1600" b="1" dirty="0" smtClean="0"/>
              <a:t> § 286 </a:t>
            </a:r>
            <a:r>
              <a:rPr lang="sk-SK" sz="1600" b="1" dirty="0" err="1" smtClean="0"/>
              <a:t>odst</a:t>
            </a:r>
            <a:r>
              <a:rPr lang="sk-SK" sz="1600" b="1" dirty="0" smtClean="0"/>
              <a:t>. 3 a 4 </a:t>
            </a:r>
            <a:r>
              <a:rPr lang="sk-SK" sz="1600" b="1" dirty="0" err="1" smtClean="0"/>
              <a:t>zákoníku</a:t>
            </a:r>
            <a:r>
              <a:rPr lang="sk-SK" sz="1600" b="1" dirty="0" smtClean="0"/>
              <a:t> práce). </a:t>
            </a:r>
            <a:r>
              <a:rPr lang="sk-SK" sz="1600" b="1" dirty="0" err="1" smtClean="0"/>
              <a:t>Totéž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se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týká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zaměstnanců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ve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služebním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poměru</a:t>
            </a:r>
            <a:r>
              <a:rPr lang="sk-SK" sz="1600" b="1" dirty="0" smtClean="0"/>
              <a:t> (</a:t>
            </a:r>
            <a:r>
              <a:rPr lang="sk-SK" sz="1600" b="1" dirty="0" err="1" smtClean="0"/>
              <a:t>viz</a:t>
            </a:r>
            <a:r>
              <a:rPr lang="sk-SK" sz="1600" b="1" dirty="0" smtClean="0"/>
              <a:t> § 133 </a:t>
            </a:r>
            <a:r>
              <a:rPr lang="sk-SK" sz="1600" b="1" dirty="0" err="1" smtClean="0"/>
              <a:t>odst</a:t>
            </a:r>
            <a:r>
              <a:rPr lang="sk-SK" sz="1600" b="1" dirty="0" smtClean="0"/>
              <a:t>. 1 zákona o </a:t>
            </a:r>
            <a:r>
              <a:rPr lang="sk-SK" sz="1600" b="1" dirty="0" err="1" smtClean="0"/>
              <a:t>státní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službě</a:t>
            </a:r>
            <a:r>
              <a:rPr lang="sk-SK" sz="1600" b="1" dirty="0" smtClean="0"/>
              <a:t>). </a:t>
            </a:r>
            <a:endParaRPr lang="cs-CZ" sz="1600" b="1" dirty="0" smtClean="0"/>
          </a:p>
          <a:p>
            <a:r>
              <a:rPr lang="sk-SK" sz="1600" b="1" dirty="0" err="1" smtClean="0"/>
              <a:t>Kolektivní</a:t>
            </a:r>
            <a:r>
              <a:rPr lang="sk-SK" sz="1600" b="1" dirty="0" smtClean="0"/>
              <a:t> dohoda</a:t>
            </a:r>
            <a:endParaRPr lang="cs-CZ" sz="1600" b="1" dirty="0" smtClean="0"/>
          </a:p>
          <a:p>
            <a:r>
              <a:rPr lang="cs-CZ" sz="1600" b="1" dirty="0" smtClean="0"/>
              <a:t>Ke zlepšení podmínek výkonu služby, zejména zdravotních, sociálních nebo kulturních, je možné v kolektivní dohodě upravit práva státních zaměstnanců, jakož i práva a povinnosti stran této dohody.</a:t>
            </a:r>
          </a:p>
          <a:p>
            <a:r>
              <a:rPr lang="sk-SK" sz="1600" b="1" dirty="0" smtClean="0"/>
              <a:t>KD budete </a:t>
            </a:r>
            <a:r>
              <a:rPr lang="sk-SK" sz="1600" b="1" dirty="0" err="1" smtClean="0"/>
              <a:t>uzavírat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pro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státní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zaměstnance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ve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služebním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poměru</a:t>
            </a:r>
            <a:r>
              <a:rPr lang="sk-SK" sz="1600" b="1" dirty="0" smtClean="0"/>
              <a:t> </a:t>
            </a:r>
            <a:endParaRPr lang="cs-CZ" sz="1600" b="1" dirty="0" smtClean="0"/>
          </a:p>
          <a:p>
            <a:r>
              <a:rPr lang="sk-SK" sz="1600" b="1" dirty="0" smtClean="0"/>
              <a:t>KS </a:t>
            </a:r>
            <a:r>
              <a:rPr lang="sk-SK" sz="1600" b="1" dirty="0" err="1" smtClean="0"/>
              <a:t>pro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zaměstnance</a:t>
            </a:r>
            <a:r>
              <a:rPr lang="sk-SK" sz="1600" b="1" dirty="0" smtClean="0"/>
              <a:t> v </a:t>
            </a:r>
            <a:r>
              <a:rPr lang="sk-SK" sz="1600" b="1" dirty="0" err="1" smtClean="0"/>
              <a:t>pracovním</a:t>
            </a:r>
            <a:r>
              <a:rPr lang="sk-SK" sz="1600" b="1" dirty="0" smtClean="0"/>
              <a:t> </a:t>
            </a:r>
            <a:r>
              <a:rPr lang="sk-SK" sz="1600" b="1" dirty="0" err="1" smtClean="0"/>
              <a:t>poměru</a:t>
            </a:r>
            <a:r>
              <a:rPr lang="sk-SK" sz="1600" dirty="0" smtClean="0"/>
              <a:t>. </a:t>
            </a:r>
            <a:endParaRPr lang="cs-CZ" sz="1600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E793CF5-75A3-4943-AE96-852C5A410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10422384" y="0"/>
            <a:ext cx="1769616" cy="15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395488AF-AC6E-0091-7319-B0ACC62CA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32D2A-7641-4B9B-83D8-C66F41314489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C2A102B-9D29-230B-0DC1-8DB94F861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77806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="" xmlns:a16="http://schemas.microsoft.com/office/drawing/2014/main" id="{C4C10A0A-65E4-B4B4-AFE3-CDF6730210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7780" y="274638"/>
            <a:ext cx="8551446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KDVS – návrh 2025 </a:t>
            </a:r>
            <a:endParaRPr lang="cs-CZ" altLang="cs-CZ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="" xmlns:a16="http://schemas.microsoft.com/office/drawing/2014/main" id="{A13453D5-6D2A-7F33-2365-29E0E48BF5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7863" y="1336675"/>
            <a:ext cx="9631362" cy="5213350"/>
          </a:xfrm>
        </p:spPr>
        <p:txBody>
          <a:bodyPr>
            <a:normAutofit/>
          </a:bodyPr>
          <a:lstStyle/>
          <a:p>
            <a:r>
              <a:rPr lang="cs-CZ" b="1" dirty="0" smtClean="0"/>
              <a:t>V současné době se „jedná“- odborové svazy předložily návrh, </a:t>
            </a:r>
            <a:endParaRPr lang="cs-CZ" dirty="0" smtClean="0"/>
          </a:p>
          <a:p>
            <a:r>
              <a:rPr lang="sk-SK" dirty="0" smtClean="0"/>
              <a:t> </a:t>
            </a:r>
            <a:r>
              <a:rPr lang="sk-SK" b="1" dirty="0" smtClean="0"/>
              <a:t>KDVS  z roku 2021 </a:t>
            </a:r>
            <a:r>
              <a:rPr lang="sk-SK" b="1" dirty="0" err="1" smtClean="0"/>
              <a:t>byla</a:t>
            </a:r>
            <a:r>
              <a:rPr lang="sk-SK" b="1" dirty="0" smtClean="0"/>
              <a:t> dvakrát </a:t>
            </a:r>
            <a:r>
              <a:rPr lang="sk-SK" b="1" dirty="0" err="1" smtClean="0"/>
              <a:t>prodloužena</a:t>
            </a:r>
            <a:r>
              <a:rPr lang="sk-SK" b="1" dirty="0" smtClean="0"/>
              <a:t> a </a:t>
            </a:r>
            <a:r>
              <a:rPr lang="sk-SK" b="1" dirty="0" err="1" smtClean="0"/>
              <a:t>její</a:t>
            </a:r>
            <a:r>
              <a:rPr lang="sk-SK" b="1" dirty="0" smtClean="0"/>
              <a:t> </a:t>
            </a:r>
            <a:r>
              <a:rPr lang="sk-SK" b="1" dirty="0" err="1" smtClean="0"/>
              <a:t>účinnost</a:t>
            </a:r>
            <a:r>
              <a:rPr lang="sk-SK" b="1" dirty="0" smtClean="0"/>
              <a:t> trvá do 31. 12. 2024.</a:t>
            </a:r>
            <a:endParaRPr lang="cs-CZ" b="1" dirty="0" smtClean="0"/>
          </a:p>
          <a:p>
            <a:r>
              <a:rPr lang="sk-SK" b="1" dirty="0" smtClean="0"/>
              <a:t>Návrh dohody - </a:t>
            </a:r>
            <a:r>
              <a:rPr lang="sk-SK" b="1" dirty="0" err="1" smtClean="0"/>
              <a:t>cílem</a:t>
            </a:r>
            <a:r>
              <a:rPr lang="sk-SK" b="1" dirty="0" smtClean="0"/>
              <a:t> je </a:t>
            </a:r>
            <a:r>
              <a:rPr lang="sk-SK" b="1" dirty="0" err="1" smtClean="0"/>
              <a:t>udržet</a:t>
            </a:r>
            <a:r>
              <a:rPr lang="sk-SK" b="1" dirty="0" smtClean="0"/>
              <a:t> </a:t>
            </a:r>
            <a:r>
              <a:rPr lang="sk-SK" b="1" dirty="0" err="1" smtClean="0"/>
              <a:t>již</a:t>
            </a:r>
            <a:r>
              <a:rPr lang="sk-SK" b="1" dirty="0" smtClean="0"/>
              <a:t> dojednanou úroveň práv</a:t>
            </a:r>
            <a:endParaRPr lang="cs-CZ" b="1" dirty="0" smtClean="0"/>
          </a:p>
          <a:p>
            <a:r>
              <a:rPr lang="sk-SK" b="1" u="sng" dirty="0" smtClean="0"/>
              <a:t>Chceme </a:t>
            </a:r>
            <a:r>
              <a:rPr lang="sk-SK" b="1" u="sng" dirty="0" err="1" smtClean="0"/>
              <a:t>řešit</a:t>
            </a:r>
            <a:r>
              <a:rPr lang="sk-SK" b="1" u="sng" dirty="0" smtClean="0"/>
              <a:t>: </a:t>
            </a:r>
          </a:p>
          <a:p>
            <a:pPr lvl="0"/>
            <a:r>
              <a:rPr lang="sk-SK" b="1" dirty="0" err="1" smtClean="0"/>
              <a:t>nedostatečné</a:t>
            </a:r>
            <a:r>
              <a:rPr lang="sk-SK" b="1" dirty="0" smtClean="0"/>
              <a:t> </a:t>
            </a:r>
            <a:r>
              <a:rPr lang="sk-SK" b="1" dirty="0" err="1" smtClean="0"/>
              <a:t>projednávání</a:t>
            </a:r>
            <a:r>
              <a:rPr lang="sk-SK" b="1" dirty="0" smtClean="0"/>
              <a:t> </a:t>
            </a:r>
            <a:r>
              <a:rPr lang="sk-SK" b="1" dirty="0" err="1" smtClean="0"/>
              <a:t>systemizace</a:t>
            </a:r>
            <a:endParaRPr lang="cs-CZ" b="1" dirty="0" smtClean="0"/>
          </a:p>
          <a:p>
            <a:pPr lvl="0"/>
            <a:r>
              <a:rPr lang="sk-SK" b="1" dirty="0" smtClean="0"/>
              <a:t> problémy s </a:t>
            </a:r>
            <a:r>
              <a:rPr lang="sk-SK" b="1" dirty="0" err="1" smtClean="0"/>
              <a:t>přisuzováním</a:t>
            </a:r>
            <a:r>
              <a:rPr lang="sk-SK" b="1" dirty="0" smtClean="0"/>
              <a:t> nároku na výkon služby z </a:t>
            </a:r>
            <a:r>
              <a:rPr lang="sk-SK" b="1" dirty="0" err="1" smtClean="0"/>
              <a:t>jiného</a:t>
            </a:r>
            <a:r>
              <a:rPr lang="sk-SK" b="1" dirty="0" smtClean="0"/>
              <a:t> </a:t>
            </a:r>
            <a:r>
              <a:rPr lang="sk-SK" b="1" dirty="0" err="1" smtClean="0"/>
              <a:t>místa</a:t>
            </a:r>
            <a:r>
              <a:rPr lang="sk-SK" b="1" dirty="0" smtClean="0"/>
              <a:t>/</a:t>
            </a:r>
            <a:r>
              <a:rPr lang="sk-SK" b="1" dirty="0" err="1" smtClean="0"/>
              <a:t>slaďování</a:t>
            </a:r>
            <a:endParaRPr lang="cs-CZ" b="1" dirty="0" smtClean="0"/>
          </a:p>
          <a:p>
            <a:pPr lvl="0"/>
            <a:r>
              <a:rPr lang="sk-SK" b="1" dirty="0" err="1" smtClean="0"/>
              <a:t>garanci</a:t>
            </a:r>
            <a:r>
              <a:rPr lang="sk-SK" b="1" dirty="0" smtClean="0"/>
              <a:t> </a:t>
            </a:r>
            <a:r>
              <a:rPr lang="sk-SK" b="1" dirty="0" err="1" smtClean="0"/>
              <a:t>příspěvku</a:t>
            </a:r>
            <a:r>
              <a:rPr lang="sk-SK" b="1" dirty="0" smtClean="0"/>
              <a:t> na </a:t>
            </a:r>
            <a:r>
              <a:rPr lang="sk-SK" b="1" dirty="0" err="1" smtClean="0"/>
              <a:t>stravování</a:t>
            </a:r>
            <a:r>
              <a:rPr lang="sk-SK" b="1" dirty="0" smtClean="0"/>
              <a:t> /FKSP </a:t>
            </a:r>
            <a:r>
              <a:rPr lang="sk-SK" b="1" dirty="0" err="1" smtClean="0"/>
              <a:t>konzolidační</a:t>
            </a:r>
            <a:r>
              <a:rPr lang="sk-SK" b="1" dirty="0" smtClean="0"/>
              <a:t> balíček</a:t>
            </a:r>
            <a:endParaRPr lang="cs-CZ" b="1" dirty="0" smtClean="0"/>
          </a:p>
          <a:p>
            <a:pPr lvl="0"/>
            <a:r>
              <a:rPr lang="sk-SK" b="1" dirty="0" smtClean="0"/>
              <a:t>ochranu </a:t>
            </a:r>
            <a:r>
              <a:rPr lang="sk-SK" b="1" dirty="0" err="1" smtClean="0"/>
              <a:t>odboráře</a:t>
            </a:r>
            <a:r>
              <a:rPr lang="sk-SK" b="1" dirty="0" smtClean="0"/>
              <a:t> </a:t>
            </a:r>
            <a:r>
              <a:rPr lang="sk-SK" b="1" dirty="0" err="1" smtClean="0"/>
              <a:t>před</a:t>
            </a:r>
            <a:r>
              <a:rPr lang="sk-SK" b="1" dirty="0" smtClean="0"/>
              <a:t> účelovým zrušením jeho </a:t>
            </a:r>
            <a:r>
              <a:rPr lang="sk-SK" b="1" dirty="0" err="1" smtClean="0"/>
              <a:t>služebního</a:t>
            </a:r>
            <a:r>
              <a:rPr lang="sk-SK" b="1" dirty="0" smtClean="0"/>
              <a:t> </a:t>
            </a:r>
            <a:r>
              <a:rPr lang="sk-SK" b="1" dirty="0" err="1" smtClean="0"/>
              <a:t>místa</a:t>
            </a:r>
            <a:r>
              <a:rPr lang="sk-SK" b="1" dirty="0" smtClean="0"/>
              <a:t> </a:t>
            </a:r>
            <a:endParaRPr lang="cs-CZ" b="1" dirty="0" smtClean="0"/>
          </a:p>
          <a:p>
            <a:pPr lvl="0"/>
            <a:r>
              <a:rPr lang="sk-SK" b="1" dirty="0" err="1" smtClean="0"/>
              <a:t>právní</a:t>
            </a:r>
            <a:r>
              <a:rPr lang="sk-SK" b="1" dirty="0" smtClean="0"/>
              <a:t> </a:t>
            </a:r>
            <a:r>
              <a:rPr lang="sk-SK" b="1" dirty="0" err="1" smtClean="0"/>
              <a:t>jistotu</a:t>
            </a:r>
            <a:r>
              <a:rPr lang="sk-SK" b="1" dirty="0" smtClean="0"/>
              <a:t> </a:t>
            </a:r>
            <a:r>
              <a:rPr lang="sk-SK" b="1" dirty="0" err="1" smtClean="0"/>
              <a:t>sociálních</a:t>
            </a:r>
            <a:r>
              <a:rPr lang="sk-SK" b="1" dirty="0" smtClean="0"/>
              <a:t> </a:t>
            </a:r>
            <a:r>
              <a:rPr lang="sk-SK" b="1" dirty="0" err="1" smtClean="0"/>
              <a:t>podmínek</a:t>
            </a:r>
            <a:r>
              <a:rPr lang="sk-SK" b="1" dirty="0" smtClean="0"/>
              <a:t> výkonu služby </a:t>
            </a:r>
            <a:r>
              <a:rPr lang="sk-SK" b="1" dirty="0" err="1" smtClean="0"/>
              <a:t>státního</a:t>
            </a:r>
            <a:r>
              <a:rPr lang="sk-SK" b="1" dirty="0" smtClean="0"/>
              <a:t> </a:t>
            </a:r>
            <a:r>
              <a:rPr lang="sk-SK" b="1" dirty="0" err="1" smtClean="0"/>
              <a:t>zaměstnance</a:t>
            </a:r>
            <a:r>
              <a:rPr lang="sk-SK" b="1" dirty="0" smtClean="0"/>
              <a:t> a </a:t>
            </a:r>
            <a:r>
              <a:rPr lang="sk-SK" b="1" dirty="0" err="1" smtClean="0"/>
              <a:t>stabilizace</a:t>
            </a:r>
            <a:r>
              <a:rPr lang="sk-SK" b="1" dirty="0" smtClean="0"/>
              <a:t> </a:t>
            </a:r>
            <a:r>
              <a:rPr lang="sk-SK" b="1" dirty="0" err="1" smtClean="0"/>
              <a:t>státní</a:t>
            </a:r>
            <a:r>
              <a:rPr lang="sk-SK" b="1" dirty="0" smtClean="0"/>
              <a:t> služby.</a:t>
            </a:r>
            <a:endParaRPr lang="cs-CZ" b="1" dirty="0" smtClean="0"/>
          </a:p>
          <a:p>
            <a:endParaRPr lang="cs-CZ" sz="1600" b="1" dirty="0" smtClean="0"/>
          </a:p>
          <a:p>
            <a:endParaRPr lang="sk-SK" sz="1200" dirty="0" smtClean="0"/>
          </a:p>
          <a:p>
            <a:endParaRPr lang="cs-CZ" sz="1200" dirty="0"/>
          </a:p>
        </p:txBody>
      </p:sp>
      <p:sp>
        <p:nvSpPr>
          <p:cNvPr id="36867" name="Zástupný symbol pro datum 3">
            <a:extLst>
              <a:ext uri="{FF2B5EF4-FFF2-40B4-BE49-F238E27FC236}">
                <a16:creationId xmlns="" xmlns:a16="http://schemas.microsoft.com/office/drawing/2014/main" id="{FBBDA521-E66D-3D4B-6AD3-0A7B887D94E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C7951B9-C1A0-42F6-A154-C3F735A5AE9E}" type="datetime1">
              <a:rPr lang="cs-CZ" smtClean="0"/>
              <a:pPr>
                <a:defRPr/>
              </a:pPr>
              <a:t>08.06.2024</a:t>
            </a:fld>
            <a:endParaRPr lang="cs-CZ"/>
          </a:p>
        </p:txBody>
      </p:sp>
      <p:sp>
        <p:nvSpPr>
          <p:cNvPr id="23557" name="Zástupný symbol pro číslo snímku 4">
            <a:extLst>
              <a:ext uri="{FF2B5EF4-FFF2-40B4-BE49-F238E27FC236}">
                <a16:creationId xmlns="" xmlns:a16="http://schemas.microsoft.com/office/drawing/2014/main" id="{CF5C535C-AF33-1321-26DE-8936162DF1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5DA1F85E-C6AF-4C6A-B51F-5E61DF0EE00C}" type="slidenum">
              <a:rPr lang="cs-CZ" altLang="cs-CZ" sz="1200" smtClean="0">
                <a:solidFill>
                  <a:schemeClr val="accent1"/>
                </a:solidFill>
                <a:latin typeface="Trebuchet MS" panose="020B0603020202020204" pitchFamily="34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13</a:t>
            </a:fld>
            <a:endParaRPr lang="cs-CZ" altLang="cs-CZ" sz="120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D91744BB-5AAD-E804-C4C3-C523CB33D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10200442" y="47202"/>
            <a:ext cx="1769616" cy="15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93615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86BEAD2-4786-FF11-4D04-7DE81C5C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348" y="650743"/>
            <a:ext cx="8843638" cy="802500"/>
          </a:xfrm>
        </p:spPr>
        <p:txBody>
          <a:bodyPr/>
          <a:lstStyle/>
          <a:p>
            <a:r>
              <a:rPr lang="cs-CZ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cs-CZ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KDVS – návrh 2025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3EF3363F-5278-0FD6-0723-75F164ED5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37373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altLang="cs-CZ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b="1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7186E20C-B20D-2332-DF17-65589DDA2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10422384" y="0"/>
            <a:ext cx="1769616" cy="15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A8D34E7B-C7B7-AE99-C51D-1C3CEBE14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FB6D-20C6-4CB2-975A-16B6E806C905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Obdélník 5"/>
          <p:cNvSpPr/>
          <p:nvPr/>
        </p:nvSpPr>
        <p:spPr>
          <a:xfrm>
            <a:off x="1608364" y="1404258"/>
            <a:ext cx="84500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k-SK" sz="2000" b="1" dirty="0" smtClean="0"/>
              <a:t>Chceme </a:t>
            </a:r>
            <a:r>
              <a:rPr lang="sk-SK" sz="2000" b="1" dirty="0" err="1" smtClean="0"/>
              <a:t>řešit</a:t>
            </a:r>
            <a:r>
              <a:rPr lang="sk-SK" sz="2000" b="1" dirty="0" smtClean="0"/>
              <a:t>: </a:t>
            </a:r>
          </a:p>
          <a:p>
            <a:pPr lvl="0"/>
            <a:r>
              <a:rPr lang="sk-SK" sz="2000" dirty="0" smtClean="0"/>
              <a:t>-  </a:t>
            </a:r>
            <a:r>
              <a:rPr lang="sk-SK" sz="2000" b="1" dirty="0" err="1" smtClean="0"/>
              <a:t>součinnost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při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plánování</a:t>
            </a:r>
            <a:r>
              <a:rPr lang="sk-SK" sz="2000" b="1" dirty="0" smtClean="0"/>
              <a:t>, vývoji nebo </a:t>
            </a:r>
            <a:r>
              <a:rPr lang="sk-SK" sz="2000" b="1" dirty="0" err="1" smtClean="0"/>
              <a:t>zavádění</a:t>
            </a:r>
            <a:r>
              <a:rPr lang="sk-SK" sz="2000" b="1" dirty="0" smtClean="0"/>
              <a:t> nových </a:t>
            </a:r>
            <a:r>
              <a:rPr lang="sk-SK" sz="2000" b="1" dirty="0" err="1" smtClean="0"/>
              <a:t>systémů</a:t>
            </a:r>
            <a:r>
              <a:rPr lang="sk-SK" sz="2000" b="1" dirty="0" smtClean="0"/>
              <a:t> v rámci </a:t>
            </a:r>
            <a:r>
              <a:rPr lang="sk-SK" sz="2000" b="1" dirty="0" err="1" smtClean="0"/>
              <a:t>digitalizace</a:t>
            </a:r>
            <a:r>
              <a:rPr lang="sk-SK" sz="2000" b="1" dirty="0" smtClean="0"/>
              <a:t> agend</a:t>
            </a:r>
            <a:endParaRPr lang="cs-CZ" sz="2000" b="1" dirty="0" smtClean="0"/>
          </a:p>
          <a:p>
            <a:pPr lvl="0">
              <a:buFontTx/>
              <a:buChar char="-"/>
            </a:pPr>
            <a:r>
              <a:rPr lang="sk-SK" sz="2000" b="1" dirty="0" smtClean="0"/>
              <a:t> </a:t>
            </a:r>
            <a:r>
              <a:rPr lang="sk-SK" sz="2000" b="1" dirty="0" err="1" smtClean="0"/>
              <a:t>minimální</a:t>
            </a:r>
            <a:r>
              <a:rPr lang="sk-SK" sz="2000" b="1" dirty="0" smtClean="0"/>
              <a:t> úroveň </a:t>
            </a:r>
            <a:r>
              <a:rPr lang="sk-SK" sz="2000" b="1" dirty="0" err="1" smtClean="0"/>
              <a:t>valorizace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platů</a:t>
            </a:r>
            <a:endParaRPr lang="sk-SK" sz="2000" b="1" dirty="0" smtClean="0"/>
          </a:p>
          <a:p>
            <a:pPr lvl="0">
              <a:buFontTx/>
              <a:buChar char="-"/>
            </a:pPr>
            <a:r>
              <a:rPr lang="sk-SK" sz="2000" b="1" dirty="0" smtClean="0"/>
              <a:t> </a:t>
            </a:r>
            <a:r>
              <a:rPr lang="sk-SK" sz="2000" b="1" dirty="0" err="1" smtClean="0"/>
              <a:t>umožnit</a:t>
            </a:r>
            <a:r>
              <a:rPr lang="sk-SK" sz="2000" b="1" dirty="0" smtClean="0"/>
              <a:t> v podnikových KD „</a:t>
            </a:r>
            <a:r>
              <a:rPr lang="sk-SK" sz="2000" b="1" dirty="0" err="1" smtClean="0"/>
              <a:t>překročit</a:t>
            </a:r>
            <a:r>
              <a:rPr lang="sk-SK" sz="2000" b="1" dirty="0" smtClean="0"/>
              <a:t>“ nároky na </a:t>
            </a:r>
            <a:r>
              <a:rPr lang="sk-SK" sz="2000" b="1" dirty="0" err="1" smtClean="0"/>
              <a:t>další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služební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volno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vyplývající</a:t>
            </a:r>
            <a:r>
              <a:rPr lang="sk-SK" sz="2000" b="1" dirty="0" smtClean="0"/>
              <a:t> z </a:t>
            </a:r>
            <a:r>
              <a:rPr lang="sk-SK" sz="2000" b="1" dirty="0" err="1" smtClean="0"/>
              <a:t>předmětných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právních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předpisů</a:t>
            </a:r>
            <a:r>
              <a:rPr lang="sk-SK" sz="2000" b="1" dirty="0" smtClean="0"/>
              <a:t> a z KDVS</a:t>
            </a:r>
            <a:endParaRPr lang="cs-CZ" sz="2000" b="1" dirty="0" smtClean="0"/>
          </a:p>
          <a:p>
            <a:pPr lvl="0"/>
            <a:r>
              <a:rPr lang="sk-SK" sz="2000" b="1" dirty="0" smtClean="0"/>
              <a:t>- </a:t>
            </a:r>
            <a:r>
              <a:rPr lang="sk-SK" sz="2000" b="1" dirty="0" err="1" smtClean="0"/>
              <a:t>přispěvek</a:t>
            </a:r>
            <a:r>
              <a:rPr lang="sk-SK" sz="2000" b="1" dirty="0" smtClean="0"/>
              <a:t> na </a:t>
            </a:r>
            <a:r>
              <a:rPr lang="sk-SK" sz="2000" b="1" dirty="0" err="1" smtClean="0"/>
              <a:t>očkování</a:t>
            </a:r>
            <a:endParaRPr lang="cs-CZ" sz="2000" b="1" dirty="0" smtClean="0"/>
          </a:p>
          <a:p>
            <a:pPr lvl="0"/>
            <a:r>
              <a:rPr lang="sk-SK" sz="2000" b="1" dirty="0" smtClean="0"/>
              <a:t>- </a:t>
            </a:r>
            <a:r>
              <a:rPr lang="sk-SK" sz="2000" b="1" dirty="0" err="1" smtClean="0"/>
              <a:t>vyčlenit</a:t>
            </a:r>
            <a:r>
              <a:rPr lang="sk-SK" sz="2000" b="1" dirty="0" smtClean="0"/>
              <a:t> 1% objemu </a:t>
            </a:r>
            <a:r>
              <a:rPr lang="sk-SK" sz="2000" b="1" dirty="0" err="1" smtClean="0"/>
              <a:t>provozních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prostředků</a:t>
            </a:r>
            <a:r>
              <a:rPr lang="sk-SK" sz="2000" b="1" dirty="0" smtClean="0"/>
              <a:t> na </a:t>
            </a:r>
            <a:r>
              <a:rPr lang="sk-SK" sz="2000" b="1" dirty="0" err="1" smtClean="0"/>
              <a:t>prohlubování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vzdělání</a:t>
            </a:r>
            <a:r>
              <a:rPr lang="sk-SK" sz="2000" b="1" dirty="0" smtClean="0"/>
              <a:t> </a:t>
            </a:r>
            <a:endParaRPr lang="cs-CZ" sz="2000" b="1" dirty="0" smtClean="0"/>
          </a:p>
          <a:p>
            <a:pPr lvl="0"/>
            <a:r>
              <a:rPr lang="sk-SK" sz="2000" b="1" dirty="0" smtClean="0"/>
              <a:t> - </a:t>
            </a:r>
            <a:r>
              <a:rPr lang="sk-SK" sz="2000" b="1" dirty="0" err="1" smtClean="0"/>
              <a:t>benefit</a:t>
            </a:r>
            <a:r>
              <a:rPr lang="sk-SK" sz="2000" b="1" dirty="0" smtClean="0"/>
              <a:t> bezúplatného </a:t>
            </a:r>
            <a:r>
              <a:rPr lang="sk-SK" sz="2000" b="1" dirty="0" err="1" smtClean="0"/>
              <a:t>parkování</a:t>
            </a:r>
            <a:r>
              <a:rPr lang="sk-SK" sz="2000" b="1" dirty="0" smtClean="0"/>
              <a:t> na </a:t>
            </a:r>
            <a:r>
              <a:rPr lang="sk-SK" sz="2000" b="1" dirty="0" err="1" smtClean="0"/>
              <a:t>přilehlých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pozemcích</a:t>
            </a:r>
            <a:r>
              <a:rPr lang="sk-SK" sz="2000" b="1" dirty="0" smtClean="0"/>
              <a:t> sídla  </a:t>
            </a:r>
            <a:endParaRPr lang="cs-CZ" sz="2000" b="1" dirty="0" smtClean="0"/>
          </a:p>
          <a:p>
            <a:pPr lvl="0"/>
            <a:r>
              <a:rPr lang="sk-SK" sz="2000" b="1" dirty="0" smtClean="0"/>
              <a:t>- </a:t>
            </a:r>
            <a:r>
              <a:rPr lang="sk-SK" sz="2000" b="1" dirty="0" err="1" smtClean="0"/>
              <a:t>zajištění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právní</a:t>
            </a:r>
            <a:r>
              <a:rPr lang="sk-SK" sz="2000" b="1" dirty="0" smtClean="0"/>
              <a:t> a </a:t>
            </a:r>
            <a:r>
              <a:rPr lang="sk-SK" sz="2000" b="1" dirty="0" err="1" smtClean="0"/>
              <a:t>psychosociální</a:t>
            </a:r>
            <a:r>
              <a:rPr lang="sk-SK" sz="2000" b="1" dirty="0" smtClean="0"/>
              <a:t> podpory </a:t>
            </a:r>
            <a:r>
              <a:rPr lang="sk-SK" sz="2000" b="1" dirty="0" err="1" smtClean="0"/>
              <a:t>státním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zaměstnancům</a:t>
            </a:r>
            <a:r>
              <a:rPr lang="sk-SK" sz="2000" b="1" dirty="0" smtClean="0"/>
              <a:t> </a:t>
            </a:r>
            <a:endParaRPr lang="cs-CZ" sz="2000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3022261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6E5B9EC-5339-3E66-22C4-816445605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067" y="624110"/>
            <a:ext cx="9622546" cy="1280890"/>
          </a:xfrm>
        </p:spPr>
        <p:txBody>
          <a:bodyPr>
            <a:normAutofit/>
          </a:bodyPr>
          <a:lstStyle/>
          <a:p>
            <a:r>
              <a:rPr lang="cs-CZ" sz="4400" b="1" dirty="0"/>
              <a:t>   </a:t>
            </a:r>
            <a:r>
              <a:rPr lang="cs-CZ" sz="4400" b="1" dirty="0" smtClean="0"/>
              <a:t>KDVS – NÁVRH 2025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46FF4053-3041-C846-2D50-0E5CD22D3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7759" y="1442907"/>
            <a:ext cx="8915400" cy="486561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sk-SK" sz="2400" b="1" dirty="0" err="1" smtClean="0"/>
              <a:t>Zamezení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šikany</a:t>
            </a:r>
            <a:r>
              <a:rPr lang="sk-SK" sz="2400" b="1" dirty="0" smtClean="0"/>
              <a:t> na </a:t>
            </a:r>
            <a:r>
              <a:rPr lang="sk-SK" sz="2400" b="1" dirty="0" err="1" smtClean="0"/>
              <a:t>pracovišti</a:t>
            </a:r>
            <a:r>
              <a:rPr lang="sk-SK" sz="2400" b="1" dirty="0" smtClean="0"/>
              <a:t> v </a:t>
            </a:r>
            <a:r>
              <a:rPr lang="sk-SK" sz="2400" b="1" dirty="0" err="1" smtClean="0"/>
              <a:t>případě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mobbingu</a:t>
            </a:r>
            <a:r>
              <a:rPr lang="sk-SK" sz="2400" b="1" dirty="0" smtClean="0"/>
              <a:t>, </a:t>
            </a:r>
            <a:r>
              <a:rPr lang="sk-SK" sz="2400" b="1" dirty="0" err="1" smtClean="0"/>
              <a:t>bossingu</a:t>
            </a:r>
            <a:r>
              <a:rPr lang="sk-SK" sz="2400" b="1" dirty="0" smtClean="0"/>
              <a:t> apod., </a:t>
            </a:r>
            <a:r>
              <a:rPr lang="sk-SK" sz="2400" b="1" dirty="0" err="1" smtClean="0"/>
              <a:t>vytvořit</a:t>
            </a:r>
            <a:r>
              <a:rPr lang="sk-SK" sz="2400" b="1" dirty="0" smtClean="0"/>
              <a:t> metodiku. </a:t>
            </a:r>
            <a:endParaRPr lang="cs-CZ" sz="2400" b="1" dirty="0" smtClean="0"/>
          </a:p>
          <a:p>
            <a:pPr lvl="0"/>
            <a:r>
              <a:rPr lang="sk-SK" sz="2400" b="1" dirty="0" smtClean="0"/>
              <a:t>bezplatné </a:t>
            </a:r>
            <a:r>
              <a:rPr lang="sk-SK" sz="2400" b="1" dirty="0" err="1" smtClean="0"/>
              <a:t>právní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zastoupení</a:t>
            </a:r>
            <a:r>
              <a:rPr lang="sk-SK" sz="2400" b="1" dirty="0" smtClean="0"/>
              <a:t>, </a:t>
            </a:r>
            <a:r>
              <a:rPr lang="sk-SK" sz="2400" b="1" dirty="0" err="1" smtClean="0"/>
              <a:t>pokud</a:t>
            </a:r>
            <a:r>
              <a:rPr lang="sk-SK" sz="2400" b="1" dirty="0" smtClean="0"/>
              <a:t> by došlo k zásahu do </a:t>
            </a:r>
            <a:r>
              <a:rPr lang="sk-SK" sz="2400" b="1" dirty="0" err="1" smtClean="0"/>
              <a:t>osobnostních</a:t>
            </a:r>
            <a:r>
              <a:rPr lang="sk-SK" sz="2400" b="1" dirty="0" smtClean="0"/>
              <a:t> práv </a:t>
            </a:r>
            <a:r>
              <a:rPr lang="sk-SK" sz="2400" b="1" dirty="0" err="1" smtClean="0"/>
              <a:t>státních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zaměstnanců</a:t>
            </a:r>
            <a:r>
              <a:rPr lang="sk-SK" sz="2400" b="1" dirty="0" smtClean="0"/>
              <a:t>,</a:t>
            </a:r>
            <a:endParaRPr lang="cs-CZ" sz="2400" b="1" dirty="0" smtClean="0"/>
          </a:p>
          <a:p>
            <a:pPr lvl="0"/>
            <a:r>
              <a:rPr lang="sk-SK" sz="2400" b="1" dirty="0" err="1" smtClean="0"/>
              <a:t>možnost</a:t>
            </a:r>
            <a:r>
              <a:rPr lang="sk-SK" sz="2400" b="1" dirty="0" smtClean="0"/>
              <a:t> automatické </a:t>
            </a:r>
            <a:r>
              <a:rPr lang="sk-SK" sz="2400" b="1" dirty="0" err="1" smtClean="0"/>
              <a:t>prolongace</a:t>
            </a:r>
            <a:r>
              <a:rPr lang="sk-SK" sz="2400" b="1" dirty="0" smtClean="0"/>
              <a:t> KDVS </a:t>
            </a:r>
            <a:r>
              <a:rPr lang="sk-SK" sz="2400" b="1" dirty="0" err="1" smtClean="0"/>
              <a:t>nejvýše</a:t>
            </a:r>
            <a:r>
              <a:rPr lang="sk-SK" sz="2400" b="1" dirty="0" smtClean="0"/>
              <a:t> na </a:t>
            </a:r>
            <a:r>
              <a:rPr lang="sk-SK" sz="2400" b="1" dirty="0" err="1" smtClean="0"/>
              <a:t>čtyři</a:t>
            </a:r>
            <a:r>
              <a:rPr lang="sk-SK" sz="2400" b="1" dirty="0" smtClean="0"/>
              <a:t> roky, </a:t>
            </a:r>
            <a:r>
              <a:rPr lang="sk-SK" sz="2400" b="1" dirty="0" err="1" smtClean="0"/>
              <a:t>tj</a:t>
            </a:r>
            <a:r>
              <a:rPr lang="sk-SK" sz="2400" b="1" dirty="0" smtClean="0"/>
              <a:t>. </a:t>
            </a:r>
            <a:r>
              <a:rPr lang="sk-SK" sz="2400" b="1" dirty="0" err="1" smtClean="0"/>
              <a:t>prodloužena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může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být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nejvýše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třikrát</a:t>
            </a:r>
            <a:r>
              <a:rPr lang="sk-SK" sz="2400" b="1" dirty="0" smtClean="0"/>
              <a:t>.</a:t>
            </a:r>
            <a:endParaRPr lang="cs-CZ" sz="2400" b="1" dirty="0" smtClean="0"/>
          </a:p>
          <a:p>
            <a:r>
              <a:rPr lang="sk-SK" sz="2600" b="1" dirty="0" smtClean="0"/>
              <a:t>POZOR! </a:t>
            </a:r>
            <a:endParaRPr lang="cs-CZ" sz="2600" b="1" dirty="0" smtClean="0"/>
          </a:p>
          <a:p>
            <a:r>
              <a:rPr lang="sk-SK" sz="2600" b="1" dirty="0" smtClean="0"/>
              <a:t>V </a:t>
            </a:r>
            <a:r>
              <a:rPr lang="sk-SK" sz="2600" b="1" dirty="0" err="1" smtClean="0"/>
              <a:t>současné</a:t>
            </a:r>
            <a:r>
              <a:rPr lang="sk-SK" sz="2600" b="1" dirty="0" smtClean="0"/>
              <a:t> </a:t>
            </a:r>
            <a:r>
              <a:rPr lang="sk-SK" sz="2600" b="1" dirty="0" err="1" smtClean="0"/>
              <a:t>době</a:t>
            </a:r>
            <a:r>
              <a:rPr lang="sk-SK" sz="2600" b="1" dirty="0" smtClean="0"/>
              <a:t> - </a:t>
            </a:r>
            <a:r>
              <a:rPr lang="sk-SK" sz="2600" b="1" dirty="0" err="1" smtClean="0"/>
              <a:t>změna</a:t>
            </a:r>
            <a:r>
              <a:rPr lang="sk-SK" sz="2600" b="1" dirty="0" smtClean="0"/>
              <a:t> zákona o </a:t>
            </a:r>
            <a:r>
              <a:rPr lang="sk-SK" sz="2600" b="1" dirty="0" err="1" smtClean="0"/>
              <a:t>státní</a:t>
            </a:r>
            <a:r>
              <a:rPr lang="sk-SK" sz="2600" b="1" dirty="0" smtClean="0"/>
              <a:t> </a:t>
            </a:r>
            <a:r>
              <a:rPr lang="sk-SK" sz="2600" b="1" dirty="0" err="1" smtClean="0"/>
              <a:t>službě</a:t>
            </a:r>
            <a:r>
              <a:rPr lang="sk-SK" sz="2600" b="1" dirty="0" smtClean="0"/>
              <a:t>, nové ustanovení (mimo </a:t>
            </a:r>
            <a:r>
              <a:rPr lang="sk-SK" sz="2600" b="1" dirty="0" err="1" smtClean="0"/>
              <a:t>připomínkové</a:t>
            </a:r>
            <a:r>
              <a:rPr lang="sk-SK" sz="2600" b="1" dirty="0" smtClean="0"/>
              <a:t> </a:t>
            </a:r>
            <a:r>
              <a:rPr lang="sk-SK" sz="2600" b="1" dirty="0" err="1" smtClean="0"/>
              <a:t>řízení</a:t>
            </a:r>
            <a:r>
              <a:rPr lang="sk-SK" sz="2600" b="1" dirty="0" smtClean="0"/>
              <a:t> - </a:t>
            </a:r>
            <a:r>
              <a:rPr lang="sk-SK" sz="2600" b="1" dirty="0" err="1" smtClean="0"/>
              <a:t>opět</a:t>
            </a:r>
            <a:r>
              <a:rPr lang="sk-SK" sz="2600" b="1" dirty="0" smtClean="0"/>
              <a:t>) § 143 </a:t>
            </a:r>
            <a:r>
              <a:rPr lang="sk-SK" sz="2600" b="1" dirty="0" err="1" smtClean="0"/>
              <a:t>odst</a:t>
            </a:r>
            <a:r>
              <a:rPr lang="sk-SK" sz="2600" b="1" dirty="0" smtClean="0"/>
              <a:t>. 4, k </a:t>
            </a:r>
            <a:r>
              <a:rPr lang="sk-SK" sz="2600" b="1" dirty="0" err="1" smtClean="0"/>
              <a:t>ujednání</a:t>
            </a:r>
            <a:r>
              <a:rPr lang="sk-SK" sz="2600" b="1" dirty="0" smtClean="0"/>
              <a:t> tzv. </a:t>
            </a:r>
            <a:r>
              <a:rPr lang="sk-SK" sz="2600" b="1" dirty="0" err="1" smtClean="0"/>
              <a:t>resortní</a:t>
            </a:r>
            <a:r>
              <a:rPr lang="sk-SK" sz="2600" b="1" dirty="0" smtClean="0"/>
              <a:t> KD, </a:t>
            </a:r>
            <a:r>
              <a:rPr lang="sk-SK" sz="2600" b="1" dirty="0" err="1" smtClean="0"/>
              <a:t>které</a:t>
            </a:r>
            <a:r>
              <a:rPr lang="sk-SK" sz="2600" b="1" dirty="0" smtClean="0"/>
              <a:t> upravuje práva </a:t>
            </a:r>
            <a:r>
              <a:rPr lang="sk-SK" sz="2600" b="1" dirty="0" err="1" smtClean="0"/>
              <a:t>státních</a:t>
            </a:r>
            <a:r>
              <a:rPr lang="sk-SK" sz="2600" b="1" dirty="0" smtClean="0"/>
              <a:t> </a:t>
            </a:r>
            <a:r>
              <a:rPr lang="sk-SK" sz="2600" b="1" dirty="0" err="1" smtClean="0"/>
              <a:t>zaměstnanců</a:t>
            </a:r>
            <a:r>
              <a:rPr lang="sk-SK" sz="2600" b="1" dirty="0" smtClean="0"/>
              <a:t> v </a:t>
            </a:r>
            <a:r>
              <a:rPr lang="sk-SK" sz="2600" b="1" dirty="0" err="1" smtClean="0"/>
              <a:t>jiném</a:t>
            </a:r>
            <a:r>
              <a:rPr lang="sk-SK" sz="2600" b="1" dirty="0" smtClean="0"/>
              <a:t> rozsahu než upravuje KDVS </a:t>
            </a:r>
            <a:r>
              <a:rPr lang="sk-SK" sz="2600" b="1" dirty="0" err="1" smtClean="0"/>
              <a:t>se</a:t>
            </a:r>
            <a:r>
              <a:rPr lang="sk-SK" sz="2600" b="1" dirty="0" smtClean="0"/>
              <a:t> </a:t>
            </a:r>
            <a:r>
              <a:rPr lang="sk-SK" sz="2600" b="1" dirty="0" err="1" smtClean="0"/>
              <a:t>nepřihlíží</a:t>
            </a:r>
            <a:r>
              <a:rPr lang="sk-SK" sz="2600" b="1" dirty="0" smtClean="0"/>
              <a:t>. - </a:t>
            </a:r>
            <a:r>
              <a:rPr lang="sk-SK" sz="2600" b="1" dirty="0" err="1" smtClean="0"/>
              <a:t>tedy</a:t>
            </a:r>
            <a:r>
              <a:rPr lang="sk-SK" sz="2600" b="1" dirty="0" smtClean="0"/>
              <a:t> ani </a:t>
            </a:r>
            <a:r>
              <a:rPr lang="sk-SK" sz="2600" b="1" dirty="0" err="1" smtClean="0"/>
              <a:t>podkročit</a:t>
            </a:r>
            <a:r>
              <a:rPr lang="sk-SK" sz="2600" b="1" dirty="0" smtClean="0"/>
              <a:t>, ani </a:t>
            </a:r>
            <a:r>
              <a:rPr lang="sk-SK" sz="2600" b="1" dirty="0" err="1" smtClean="0"/>
              <a:t>překročit</a:t>
            </a:r>
            <a:r>
              <a:rPr lang="sk-SK" sz="2600" b="1" dirty="0" smtClean="0"/>
              <a:t>.</a:t>
            </a:r>
            <a:endParaRPr lang="cs-CZ" sz="2600" b="1" dirty="0" smtClean="0"/>
          </a:p>
          <a:p>
            <a:r>
              <a:rPr lang="sk-SK" sz="2600" b="1" dirty="0" smtClean="0"/>
              <a:t>Odbory s </a:t>
            </a:r>
            <a:r>
              <a:rPr lang="sk-SK" sz="2600" b="1" dirty="0" err="1" smtClean="0"/>
              <a:t>tímto</a:t>
            </a:r>
            <a:r>
              <a:rPr lang="sk-SK" sz="2600" b="1" dirty="0" smtClean="0"/>
              <a:t> </a:t>
            </a:r>
            <a:r>
              <a:rPr lang="sk-SK" sz="2600" b="1" dirty="0" err="1" smtClean="0"/>
              <a:t>návrhem</a:t>
            </a:r>
            <a:r>
              <a:rPr lang="sk-SK" sz="2600" b="1" dirty="0" smtClean="0"/>
              <a:t> </a:t>
            </a:r>
            <a:r>
              <a:rPr lang="sk-SK" sz="2600" b="1" dirty="0" err="1" smtClean="0"/>
              <a:t>nesouhlasí</a:t>
            </a:r>
            <a:r>
              <a:rPr lang="sk-SK" sz="2600" b="1" dirty="0" smtClean="0"/>
              <a:t>. </a:t>
            </a:r>
            <a:r>
              <a:rPr lang="sk-SK" sz="2600" b="1" dirty="0" err="1" smtClean="0"/>
              <a:t>Obrátily</a:t>
            </a:r>
            <a:r>
              <a:rPr lang="sk-SK" sz="2600" b="1" dirty="0" smtClean="0"/>
              <a:t> </a:t>
            </a:r>
            <a:r>
              <a:rPr lang="sk-SK" sz="2600" b="1" dirty="0" err="1" smtClean="0"/>
              <a:t>se</a:t>
            </a:r>
            <a:r>
              <a:rPr lang="sk-SK" sz="2600" b="1" dirty="0" smtClean="0"/>
              <a:t> na </a:t>
            </a:r>
            <a:r>
              <a:rPr lang="sk-SK" sz="2600" b="1" dirty="0" err="1" smtClean="0"/>
              <a:t>nejvyššího</a:t>
            </a:r>
            <a:r>
              <a:rPr lang="sk-SK" sz="2600" b="1" dirty="0" smtClean="0"/>
              <a:t> </a:t>
            </a:r>
            <a:r>
              <a:rPr lang="sk-SK" sz="2600" b="1" dirty="0" err="1" smtClean="0"/>
              <a:t>státního</a:t>
            </a:r>
            <a:r>
              <a:rPr lang="sk-SK" sz="2600" b="1" dirty="0" smtClean="0"/>
              <a:t> </a:t>
            </a:r>
            <a:r>
              <a:rPr lang="sk-SK" sz="2600" b="1" dirty="0" err="1" smtClean="0"/>
              <a:t>tajemníka</a:t>
            </a:r>
            <a:r>
              <a:rPr lang="sk-SK" sz="2600" b="1" dirty="0" smtClean="0"/>
              <a:t> PhDr. </a:t>
            </a:r>
            <a:r>
              <a:rPr lang="sk-SK" sz="2600" b="1" dirty="0" err="1" smtClean="0"/>
              <a:t>Jindřicha</a:t>
            </a:r>
            <a:r>
              <a:rPr lang="sk-SK" sz="2600" b="1" dirty="0" smtClean="0"/>
              <a:t> </a:t>
            </a:r>
            <a:r>
              <a:rPr lang="sk-SK" sz="2600" b="1" dirty="0" err="1" smtClean="0"/>
              <a:t>Fryče</a:t>
            </a:r>
            <a:r>
              <a:rPr lang="sk-SK" sz="2600" b="1" dirty="0" smtClean="0"/>
              <a:t>. </a:t>
            </a:r>
            <a:endParaRPr lang="cs-CZ" sz="2600" b="1" dirty="0" smtClean="0"/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69E3BE5-3348-E863-F41E-7A84FA1D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10555549" y="156665"/>
            <a:ext cx="1769616" cy="15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0105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Děkuji za pozornost</a:t>
            </a:r>
            <a:endParaRPr lang="cs-CZ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Ing. Ivana </a:t>
            </a:r>
            <a:r>
              <a:rPr lang="cs-CZ" b="1" dirty="0" err="1" smtClean="0">
                <a:solidFill>
                  <a:schemeClr val="tx1"/>
                </a:solidFill>
              </a:rPr>
              <a:t>Břeňková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cs-CZ" b="1" dirty="0" err="1" smtClean="0">
                <a:solidFill>
                  <a:schemeClr val="tx1"/>
                </a:solidFill>
              </a:rPr>
              <a:t>brenkova.ivana</a:t>
            </a:r>
            <a:r>
              <a:rPr lang="cs-CZ" b="1" smtClean="0">
                <a:solidFill>
                  <a:schemeClr val="tx1"/>
                </a:solidFill>
              </a:rPr>
              <a:t>@cmkos.cz</a:t>
            </a:r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b="1" dirty="0" smtClean="0">
                <a:solidFill>
                  <a:schemeClr val="tx1"/>
                </a:solidFill>
              </a:rPr>
              <a:t>https://www.zdravotnickeodbory.cz/</a:t>
            </a:r>
          </a:p>
          <a:p>
            <a:endParaRPr lang="cs-CZ" dirty="0"/>
          </a:p>
        </p:txBody>
      </p:sp>
      <p:sp>
        <p:nvSpPr>
          <p:cNvPr id="34820" name="Rectangle 11">
            <a:extLst>
              <a:ext uri="{FF2B5EF4-FFF2-40B4-BE49-F238E27FC236}">
                <a16:creationId xmlns="" xmlns:a16="http://schemas.microsoft.com/office/drawing/2014/main" id="{48EF2214-B904-F3D0-4573-AB340E70DB4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marL="365125" indent="-255588" algn="ctr" eaLnBrk="1" hangingPunct="1">
              <a:buFont typeface="Wingdings" panose="05000000000000000000" pitchFamily="2" charset="2"/>
              <a:buNone/>
            </a:pPr>
            <a:endParaRPr lang="cs-CZ" altLang="cs-CZ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82" name="Zástupný symbol pro datum 1">
            <a:extLst>
              <a:ext uri="{FF2B5EF4-FFF2-40B4-BE49-F238E27FC236}">
                <a16:creationId xmlns="" xmlns:a16="http://schemas.microsoft.com/office/drawing/2014/main" id="{7C7A8FC6-6E8B-1B66-B669-6A7BAC81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941D93F-C2B2-4D16-952E-E4EF3AD9F3FD}" type="datetime1">
              <a:rPr lang="cs-CZ" smtClean="0"/>
              <a:pPr>
                <a:defRPr/>
              </a:pPr>
              <a:t>08.06.2024</a:t>
            </a:fld>
            <a:endParaRPr lang="cs-CZ"/>
          </a:p>
        </p:txBody>
      </p:sp>
      <p:sp>
        <p:nvSpPr>
          <p:cNvPr id="34819" name="Zástupný symbol pro číslo snímku 3">
            <a:extLst>
              <a:ext uri="{FF2B5EF4-FFF2-40B4-BE49-F238E27FC236}">
                <a16:creationId xmlns="" xmlns:a16="http://schemas.microsoft.com/office/drawing/2014/main" id="{4F5F44B2-BDFC-33A0-E02A-2FC6EEB6F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F1D6D03B-8302-4210-9FC8-A5891F47B354}" type="slidenum">
              <a:rPr lang="cs-CZ" altLang="cs-CZ" sz="1200" smtClean="0">
                <a:solidFill>
                  <a:schemeClr val="accent1"/>
                </a:solidFill>
                <a:latin typeface="Trebuchet MS" panose="020B0603020202020204" pitchFamily="34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16</a:t>
            </a:fld>
            <a:endParaRPr lang="cs-CZ" altLang="cs-CZ" sz="120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Picture 4" descr="LG_OSZ">
            <a:extLst>
              <a:ext uri="{FF2B5EF4-FFF2-40B4-BE49-F238E27FC236}">
                <a16:creationId xmlns="" xmlns:a16="http://schemas.microsoft.com/office/drawing/2014/main" id="{669B9EF6-1121-6907-294A-5F6CEE95D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720" y="654051"/>
            <a:ext cx="178593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ástupný symbol pro obrázek 6" descr="Penguins.jpg"/>
          <p:cNvPicPr>
            <a:picLocks noChangeAspect="1"/>
          </p:cNvPicPr>
          <p:nvPr/>
        </p:nvPicPr>
        <p:blipFill>
          <a:blip r:embed="rId3" cstate="print"/>
          <a:srcRect l="16250" r="16250"/>
          <a:stretch>
            <a:fillRect/>
          </a:stretch>
        </p:blipFill>
        <p:spPr>
          <a:xfrm>
            <a:off x="2220685" y="1644007"/>
            <a:ext cx="4038600" cy="4487333"/>
          </a:xfrm>
          <a:prstGeom prst="round2DiagRect">
            <a:avLst>
              <a:gd name="adj1" fmla="val 11403"/>
              <a:gd name="adj2" fmla="val 0"/>
            </a:avLst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A2201A6-24FE-45C8-9E26-DEACEBD5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737" y="624110"/>
            <a:ext cx="8913180" cy="959761"/>
          </a:xfrm>
        </p:spPr>
        <p:txBody>
          <a:bodyPr>
            <a:normAutofit/>
          </a:bodyPr>
          <a:lstStyle/>
          <a:p>
            <a:r>
              <a:rPr lang="sk-SK" b="1" dirty="0" smtClean="0"/>
              <a:t>I. SOCIÁLNÍ DIALOG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02E323EA-E7CC-1AAE-5865-760ED078B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257" y="1820635"/>
            <a:ext cx="10100355" cy="4970781"/>
          </a:xfrm>
        </p:spPr>
        <p:txBody>
          <a:bodyPr>
            <a:noAutofit/>
          </a:bodyPr>
          <a:lstStyle/>
          <a:p>
            <a:r>
              <a:rPr lang="sk-SK" sz="2800" b="1" u="sng" dirty="0" smtClean="0"/>
              <a:t>Program OSZSP ČR:</a:t>
            </a:r>
            <a:r>
              <a:rPr lang="cs-CZ" sz="2800" b="1" dirty="0" smtClean="0"/>
              <a:t>  posílení SD, KV, nástroj k udržení a zlepšení životních a pracovních podmínek členů.</a:t>
            </a:r>
            <a:endParaRPr lang="cs-CZ" sz="2800" dirty="0" smtClean="0"/>
          </a:p>
          <a:p>
            <a:r>
              <a:rPr lang="sk-SK" sz="2800" b="1" u="sng" dirty="0" smtClean="0"/>
              <a:t>I. 1 </a:t>
            </a:r>
            <a:r>
              <a:rPr lang="sk-SK" sz="2800" b="1" u="sng" dirty="0" err="1" smtClean="0"/>
              <a:t>Evropský</a:t>
            </a:r>
            <a:r>
              <a:rPr lang="sk-SK" sz="2800" b="1" u="sng" dirty="0" smtClean="0"/>
              <a:t> </a:t>
            </a:r>
            <a:r>
              <a:rPr lang="sk-SK" sz="2800" b="1" u="sng" dirty="0" err="1" smtClean="0"/>
              <a:t>sociální</a:t>
            </a:r>
            <a:r>
              <a:rPr lang="sk-SK" sz="2800" b="1" u="sng" dirty="0" smtClean="0"/>
              <a:t> </a:t>
            </a:r>
            <a:r>
              <a:rPr lang="sk-SK" sz="2800" b="1" u="sng" dirty="0" err="1" smtClean="0"/>
              <a:t>dialog</a:t>
            </a:r>
            <a:r>
              <a:rPr lang="sk-SK" sz="2800" b="1" dirty="0" smtClean="0"/>
              <a:t> </a:t>
            </a:r>
            <a:endParaRPr lang="cs-CZ" sz="2800" dirty="0" smtClean="0"/>
          </a:p>
          <a:p>
            <a:r>
              <a:rPr lang="sk-SK" sz="2800" b="1" u="sng" dirty="0" smtClean="0"/>
              <a:t>Odbory EPSU</a:t>
            </a:r>
            <a:r>
              <a:rPr lang="sk-SK" sz="2800" b="1" dirty="0" smtClean="0"/>
              <a:t>, Hygienická služba v HSS, ale </a:t>
            </a:r>
            <a:r>
              <a:rPr lang="sk-SK" sz="2800" b="1" dirty="0" err="1" smtClean="0"/>
              <a:t>při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dialogu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mezi</a:t>
            </a:r>
            <a:r>
              <a:rPr lang="sk-SK" sz="2800" b="1" dirty="0" smtClean="0"/>
              <a:t> odbory a </a:t>
            </a:r>
            <a:r>
              <a:rPr lang="sk-SK" sz="2800" b="1" dirty="0" err="1" smtClean="0"/>
              <a:t>zaměstnavateli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není</a:t>
            </a:r>
            <a:r>
              <a:rPr lang="sk-SK" sz="2800" b="1" dirty="0" smtClean="0"/>
              <a:t> na </a:t>
            </a:r>
            <a:r>
              <a:rPr lang="sk-SK" sz="2800" b="1" dirty="0" err="1" smtClean="0"/>
              <a:t>evropské</a:t>
            </a:r>
            <a:r>
              <a:rPr lang="sk-SK" sz="2800" b="1" dirty="0" smtClean="0"/>
              <a:t> úrovni  prioritou,</a:t>
            </a:r>
            <a:endParaRPr lang="cs-CZ" sz="2800" b="1" dirty="0" smtClean="0"/>
          </a:p>
          <a:p>
            <a:r>
              <a:rPr lang="cs-CZ" sz="2800" b="1" u="sng" dirty="0" smtClean="0"/>
              <a:t>Zaměstnavatelé HOSPEEM</a:t>
            </a:r>
            <a:r>
              <a:rPr lang="cs-CZ" sz="2800" u="sng" dirty="0" smtClean="0"/>
              <a:t> </a:t>
            </a:r>
            <a:endParaRPr lang="cs-CZ" sz="2800" dirty="0" smtClean="0"/>
          </a:p>
          <a:p>
            <a:r>
              <a:rPr lang="sk-SK" sz="2800" b="1" u="sng" dirty="0" err="1" smtClean="0"/>
              <a:t>Zástupci</a:t>
            </a:r>
            <a:r>
              <a:rPr lang="sk-SK" sz="2800" b="1" u="sng" dirty="0" smtClean="0"/>
              <a:t> EK</a:t>
            </a:r>
            <a:endParaRPr lang="cs-CZ" sz="2800" dirty="0" smtClean="0"/>
          </a:p>
          <a:p>
            <a:r>
              <a:rPr lang="sk-SK" sz="2800" b="1" dirty="0" err="1" smtClean="0"/>
              <a:t>Plenární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zasedání</a:t>
            </a:r>
            <a:r>
              <a:rPr lang="sk-SK" sz="2800" b="1" dirty="0" smtClean="0"/>
              <a:t> EPSU/HSS + HOSPEEM + EK</a:t>
            </a:r>
            <a:endParaRPr lang="cs-CZ" sz="2800" b="1" dirty="0" smtClean="0"/>
          </a:p>
          <a:p>
            <a:pPr marL="0" indent="0">
              <a:buNone/>
            </a:pPr>
            <a:endParaRPr lang="cs-CZ" sz="16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BB4E9F5-F78F-4C04-BA40-46DD3721A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10422384" y="150920"/>
            <a:ext cx="1769616" cy="15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716D9751-9368-F10B-B364-18643B54E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C5461-5095-4C8C-8880-6703C4030D47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6EBFF851-6B2A-BE55-8304-082E5CE3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167" y="834435"/>
            <a:ext cx="779767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2950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E834AF3-AA0B-450E-9447-84AE07A8B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EVROPSKÝ  SD – EK </a:t>
            </a:r>
            <a:endParaRPr lang="cs-CZ" b="1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7190747" y="1543050"/>
            <a:ext cx="4606646" cy="4360794"/>
          </a:xfrm>
        </p:spPr>
        <p:txBody>
          <a:bodyPr/>
          <a:lstStyle/>
          <a:p>
            <a:r>
              <a:rPr lang="cs-CZ" sz="2000" b="1" dirty="0" smtClean="0"/>
              <a:t>EK </a:t>
            </a:r>
            <a:r>
              <a:rPr lang="cs-CZ" sz="2000" b="1" dirty="0" err="1" smtClean="0"/>
              <a:t>Nicolas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Schmit</a:t>
            </a:r>
            <a:endParaRPr lang="cs-CZ" sz="2000" b="1" dirty="0" smtClean="0"/>
          </a:p>
          <a:p>
            <a:r>
              <a:rPr lang="sk-SK" sz="2000" b="1" dirty="0" err="1" smtClean="0"/>
              <a:t>Zaměstnání</a:t>
            </a:r>
            <a:r>
              <a:rPr lang="sk-SK" sz="2000" b="1" dirty="0" smtClean="0"/>
              <a:t> a </a:t>
            </a:r>
            <a:r>
              <a:rPr lang="sk-SK" sz="2000" b="1" dirty="0" err="1" smtClean="0"/>
              <a:t>sociální</a:t>
            </a:r>
            <a:r>
              <a:rPr lang="sk-SK" sz="2000" b="1" dirty="0" smtClean="0"/>
              <a:t> práva</a:t>
            </a:r>
            <a:endParaRPr lang="cs-CZ" sz="2000" b="1" dirty="0" smtClean="0"/>
          </a:p>
          <a:p>
            <a:pPr lvl="0"/>
            <a:r>
              <a:rPr lang="cs-CZ" sz="2000" b="1" dirty="0" smtClean="0"/>
              <a:t>Např. </a:t>
            </a:r>
          </a:p>
          <a:p>
            <a:pPr lvl="0"/>
            <a:r>
              <a:rPr lang="cs-CZ" sz="2000" b="1" dirty="0" smtClean="0"/>
              <a:t>vypracování  akčního plánu k provádění evropského pilíře sociálních práv, podpora dialogu se sociálními partnery.</a:t>
            </a:r>
          </a:p>
          <a:p>
            <a:pPr lvl="0"/>
            <a:r>
              <a:rPr lang="cs-CZ" sz="2000" b="1" dirty="0" smtClean="0"/>
              <a:t>spravedlivá minimální mzda</a:t>
            </a:r>
          </a:p>
          <a:p>
            <a:pPr lvl="0"/>
            <a:r>
              <a:rPr lang="cs-CZ" sz="2000" b="1" dirty="0" smtClean="0"/>
              <a:t>agenda dovedností se zaměřením na řešení nedostatku dovedností a rekvalifikaci. </a:t>
            </a:r>
            <a:r>
              <a:rPr lang="cs-CZ" sz="2000" dirty="0" smtClean="0"/>
              <a:t>….</a:t>
            </a:r>
          </a:p>
          <a:p>
            <a:endParaRPr lang="cs-CZ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="" xmlns:a16="http://schemas.microsoft.com/office/drawing/2014/main" id="{02DA3152-3949-90AB-6EBC-94EB9233B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E62C5-03C2-452F-9407-FDD3E149B5E9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24B8FDFD-03C8-CB5C-D0CC-A17DA58A9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B8F8A649-5509-B5BD-39F1-18A31CAF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10422384" y="107089"/>
            <a:ext cx="1769616" cy="15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9" descr="Nicolas Schmit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2664" y="1608365"/>
            <a:ext cx="5355772" cy="447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42540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EVROPSKÝ SD – EK </a:t>
            </a:r>
            <a:endParaRPr lang="cs-CZ" b="1" dirty="0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6213021" y="1314450"/>
            <a:ext cx="5291590" cy="5070021"/>
          </a:xfrm>
        </p:spPr>
        <p:txBody>
          <a:bodyPr>
            <a:normAutofit fontScale="25000" lnSpcReduction="20000"/>
          </a:bodyPr>
          <a:lstStyle/>
          <a:p>
            <a:r>
              <a:rPr lang="cs-CZ" sz="7200" b="1" dirty="0" smtClean="0"/>
              <a:t>EK Stella </a:t>
            </a:r>
            <a:r>
              <a:rPr lang="cs-CZ" sz="7200" b="1" dirty="0" err="1" smtClean="0"/>
              <a:t>Kyriakidesová</a:t>
            </a:r>
            <a:endParaRPr lang="cs-CZ" sz="7200" b="1" dirty="0" smtClean="0"/>
          </a:p>
          <a:p>
            <a:r>
              <a:rPr lang="sk-SK" sz="6400" b="1" dirty="0" smtClean="0"/>
              <a:t>Zdraví a </a:t>
            </a:r>
            <a:r>
              <a:rPr lang="sk-SK" sz="6400" b="1" dirty="0" err="1" smtClean="0"/>
              <a:t>bezpečnost</a:t>
            </a:r>
            <a:r>
              <a:rPr lang="sk-SK" sz="6400" b="1" dirty="0" smtClean="0"/>
              <a:t> </a:t>
            </a:r>
            <a:r>
              <a:rPr lang="sk-SK" sz="6400" b="1" dirty="0" err="1" smtClean="0"/>
              <a:t>potravin</a:t>
            </a:r>
            <a:endParaRPr lang="cs-CZ" sz="6400" b="1" dirty="0" smtClean="0"/>
          </a:p>
          <a:p>
            <a:pPr lvl="0"/>
            <a:r>
              <a:rPr lang="cs-CZ" sz="6400" b="1" dirty="0" smtClean="0"/>
              <a:t> plán boje proti rakovině, </a:t>
            </a:r>
            <a:endParaRPr lang="cs-CZ" sz="6400" dirty="0" smtClean="0"/>
          </a:p>
          <a:p>
            <a:pPr lvl="0"/>
            <a:r>
              <a:rPr lang="cs-CZ" sz="6400" b="1" dirty="0" smtClean="0"/>
              <a:t>dostupnost léků</a:t>
            </a:r>
            <a:r>
              <a:rPr lang="cs-CZ" sz="6400" dirty="0" smtClean="0"/>
              <a:t>  </a:t>
            </a:r>
          </a:p>
          <a:p>
            <a:pPr lvl="0"/>
            <a:r>
              <a:rPr lang="cs-CZ" sz="6400" b="1" dirty="0" smtClean="0"/>
              <a:t>kvality a udržitelnosti zdravotnických systémů</a:t>
            </a:r>
            <a:endParaRPr lang="cs-CZ" sz="6400" dirty="0" smtClean="0"/>
          </a:p>
          <a:p>
            <a:pPr lvl="0"/>
            <a:r>
              <a:rPr lang="cs-CZ" sz="6400" b="1" dirty="0" smtClean="0"/>
              <a:t>elektronické zdravotnictví</a:t>
            </a:r>
            <a:r>
              <a:rPr lang="cs-CZ" sz="6400" dirty="0" smtClean="0"/>
              <a:t>  </a:t>
            </a:r>
          </a:p>
          <a:p>
            <a:pPr lvl="0"/>
            <a:r>
              <a:rPr lang="cs-CZ" sz="6400" b="1" dirty="0" smtClean="0"/>
              <a:t>zlepšení  komunikace  o  udržitelnosti potravinářských výrobků  a  zdraví , zejména o  očkování</a:t>
            </a:r>
          </a:p>
          <a:p>
            <a:pPr lvl="0"/>
            <a:r>
              <a:rPr lang="cs-CZ" sz="6400" b="1" dirty="0" smtClean="0"/>
              <a:t>vedení nové strategie „ z farmy na vidličku</a:t>
            </a:r>
            <a:r>
              <a:rPr lang="cs-CZ" sz="6400" dirty="0" smtClean="0"/>
              <a:t> “ </a:t>
            </a:r>
          </a:p>
          <a:p>
            <a:pPr lvl="0"/>
            <a:r>
              <a:rPr lang="cs-CZ" sz="6400" b="1" dirty="0" smtClean="0"/>
              <a:t>dodržování  bezpečnostních norem EU pro dovoz potravin </a:t>
            </a:r>
          </a:p>
          <a:p>
            <a:pPr lvl="0"/>
            <a:r>
              <a:rPr lang="cs-CZ" sz="6400" b="1" dirty="0" smtClean="0"/>
              <a:t> zajištění  prosazování zákonů o dobrých životních podmínkách zvířat , </a:t>
            </a:r>
          </a:p>
          <a:p>
            <a:pPr lvl="0"/>
            <a:r>
              <a:rPr lang="cs-CZ" sz="6400" b="1" dirty="0" smtClean="0"/>
              <a:t>zajištění prosazování  právních předpisů EU o bezpečnosti potravin a zdraví zvířat a rostlin</a:t>
            </a:r>
          </a:p>
          <a:p>
            <a:r>
              <a:rPr lang="sk-SK" sz="6400" b="1" dirty="0" smtClean="0"/>
              <a:t>pozn. - Hygiena výživy - </a:t>
            </a:r>
            <a:r>
              <a:rPr lang="sk-SK" sz="6400" b="1" dirty="0" err="1" smtClean="0"/>
              <a:t>kompetence</a:t>
            </a:r>
            <a:r>
              <a:rPr lang="sk-SK" sz="6400" b="1" dirty="0" smtClean="0"/>
              <a:t> , </a:t>
            </a:r>
            <a:r>
              <a:rPr lang="sk-SK" sz="6400" b="1" dirty="0" err="1" smtClean="0"/>
              <a:t>viz</a:t>
            </a:r>
            <a:r>
              <a:rPr lang="sk-SK" sz="6400" b="1" dirty="0" smtClean="0"/>
              <a:t> práce </a:t>
            </a:r>
            <a:r>
              <a:rPr lang="sk-SK" sz="6400" b="1" dirty="0" err="1" smtClean="0"/>
              <a:t>sekce</a:t>
            </a:r>
            <a:endParaRPr lang="cs-CZ" sz="6400" b="1" dirty="0" smtClean="0"/>
          </a:p>
          <a:p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63470BEF-FAF5-B05A-8E1C-4D9E672F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6AC07-8230-4019-AF10-0535A6F8B956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FE31869-D295-21ED-54AA-C9656B88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A6E2ABAC-A043-4D8B-9BE0-611C2A6E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10327689" y="156665"/>
            <a:ext cx="1769616" cy="172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Zástupný symbol pro obsah 13" descr="Stella Kyriakidesová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1793" y="2090057"/>
            <a:ext cx="4518480" cy="370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51393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B70622A-AE9B-412E-9C1A-068B85810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593" y="624110"/>
            <a:ext cx="9951020" cy="902611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cs-CZ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2 SOCIÁLNÍ DIALOG  -  </a:t>
            </a:r>
            <a:r>
              <a:rPr lang="cs-CZ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ČR</a:t>
            </a:r>
            <a:br>
              <a:rPr lang="cs-CZ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93E7825-BE6D-4A8D-8097-3C4DC7AAD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457" y="1894113"/>
            <a:ext cx="9643155" cy="4433208"/>
          </a:xfrm>
        </p:spPr>
        <p:txBody>
          <a:bodyPr>
            <a:normAutofit lnSpcReduction="10000"/>
          </a:bodyPr>
          <a:lstStyle/>
          <a:p>
            <a:r>
              <a:rPr lang="sk-SK" sz="2200" b="1" u="sng" dirty="0" smtClean="0"/>
              <a:t>RHSD ČR:</a:t>
            </a:r>
            <a:r>
              <a:rPr lang="sk-SK" sz="2200" b="1" dirty="0" smtClean="0"/>
              <a:t>  </a:t>
            </a:r>
            <a:r>
              <a:rPr lang="sk-SK" sz="2200" b="1" dirty="0" err="1" smtClean="0"/>
              <a:t>dobrovolným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dohadovacím</a:t>
            </a:r>
            <a:r>
              <a:rPr lang="sk-SK" sz="2200" b="1" dirty="0" smtClean="0"/>
              <a:t> a </a:t>
            </a:r>
            <a:r>
              <a:rPr lang="sk-SK" sz="2200" b="1" dirty="0" err="1" smtClean="0"/>
              <a:t>iniciativním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orgánem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odborů</a:t>
            </a:r>
            <a:r>
              <a:rPr lang="sk-SK" sz="2200" b="1" dirty="0" smtClean="0"/>
              <a:t>, </a:t>
            </a:r>
            <a:r>
              <a:rPr lang="sk-SK" sz="2200" b="1" dirty="0" err="1" smtClean="0"/>
              <a:t>zaměstnavatelů</a:t>
            </a:r>
            <a:r>
              <a:rPr lang="sk-SK" sz="2200" b="1" dirty="0" smtClean="0"/>
              <a:t> a vlády s </a:t>
            </a:r>
            <a:r>
              <a:rPr lang="sk-SK" sz="2200" b="1" dirty="0" err="1" smtClean="0"/>
              <a:t>cílem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dosáhnout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shody</a:t>
            </a:r>
            <a:r>
              <a:rPr lang="sk-SK" sz="2200" b="1" dirty="0" smtClean="0"/>
              <a:t> v </a:t>
            </a:r>
            <a:r>
              <a:rPr lang="sk-SK" sz="2200" b="1" dirty="0" err="1" smtClean="0"/>
              <a:t>zásadních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otázkách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hospodářského</a:t>
            </a:r>
            <a:r>
              <a:rPr lang="sk-SK" sz="2200" b="1" dirty="0" smtClean="0"/>
              <a:t> a </a:t>
            </a:r>
            <a:r>
              <a:rPr lang="sk-SK" sz="2200" b="1" dirty="0" err="1" smtClean="0"/>
              <a:t>sociálního</a:t>
            </a:r>
            <a:r>
              <a:rPr lang="sk-SK" sz="2200" b="1" dirty="0" smtClean="0"/>
              <a:t> rozvoje. </a:t>
            </a:r>
          </a:p>
          <a:p>
            <a:r>
              <a:rPr lang="sk-SK" sz="2200" b="1" dirty="0" smtClean="0"/>
              <a:t>RHSD ČR - </a:t>
            </a:r>
            <a:r>
              <a:rPr lang="sk-SK" sz="2200" b="1" dirty="0" err="1" smtClean="0"/>
              <a:t>sociální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smír</a:t>
            </a:r>
            <a:r>
              <a:rPr lang="sk-SK" sz="2200" b="1" dirty="0" smtClean="0"/>
              <a:t>  </a:t>
            </a:r>
            <a:r>
              <a:rPr lang="sk-SK" sz="2200" b="1" dirty="0" err="1" smtClean="0"/>
              <a:t>předpoklad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pozitivního</a:t>
            </a:r>
            <a:r>
              <a:rPr lang="sk-SK" sz="2200" b="1" dirty="0" smtClean="0"/>
              <a:t> vývoje ekonomiky i životní </a:t>
            </a:r>
            <a:r>
              <a:rPr lang="sk-SK" sz="2200" b="1" dirty="0" err="1" smtClean="0"/>
              <a:t>úrovně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občanů</a:t>
            </a:r>
            <a:r>
              <a:rPr lang="sk-SK" sz="2200" b="1" dirty="0" smtClean="0"/>
              <a:t>.</a:t>
            </a:r>
            <a:endParaRPr lang="cs-CZ" sz="2200" b="1" dirty="0" smtClean="0"/>
          </a:p>
          <a:p>
            <a:r>
              <a:rPr lang="sk-SK" sz="2200" b="1" dirty="0" smtClean="0"/>
              <a:t>Kvalita </a:t>
            </a:r>
            <a:r>
              <a:rPr lang="sk-SK" sz="2200" b="1" dirty="0" err="1" smtClean="0"/>
              <a:t>jednání</a:t>
            </a:r>
            <a:r>
              <a:rPr lang="sk-SK" sz="2200" b="1" dirty="0" smtClean="0"/>
              <a:t> a výsledky - záleží na </a:t>
            </a:r>
            <a:r>
              <a:rPr lang="sk-SK" sz="2200" b="1" dirty="0" err="1" smtClean="0"/>
              <a:t>ochotě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vládní</a:t>
            </a:r>
            <a:r>
              <a:rPr lang="sk-SK" sz="2200" b="1" dirty="0" smtClean="0"/>
              <a:t> strany /výsledku </a:t>
            </a:r>
            <a:r>
              <a:rPr lang="sk-SK" sz="2200" b="1" dirty="0" err="1" smtClean="0"/>
              <a:t>voleb</a:t>
            </a:r>
            <a:r>
              <a:rPr lang="sk-SK" sz="2200" b="1" dirty="0" smtClean="0"/>
              <a:t>/ a </a:t>
            </a:r>
            <a:r>
              <a:rPr lang="sk-SK" sz="2200" b="1" dirty="0" err="1" smtClean="0"/>
              <a:t>síle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odborů</a:t>
            </a:r>
            <a:r>
              <a:rPr lang="sk-SK" sz="2200" b="1" dirty="0" smtClean="0"/>
              <a:t> .. </a:t>
            </a:r>
            <a:endParaRPr lang="cs-CZ" sz="2200" b="1" dirty="0" smtClean="0"/>
          </a:p>
          <a:p>
            <a:r>
              <a:rPr lang="sk-SK" sz="2200" b="1" dirty="0" smtClean="0"/>
              <a:t>7 </a:t>
            </a:r>
            <a:r>
              <a:rPr lang="sk-SK" sz="2200" b="1" dirty="0" err="1" smtClean="0"/>
              <a:t>zástupců</a:t>
            </a:r>
            <a:r>
              <a:rPr lang="sk-SK" sz="2200" b="1" dirty="0" smtClean="0"/>
              <a:t> vlády, vede premiér vlády </a:t>
            </a:r>
            <a:r>
              <a:rPr lang="sk-SK" sz="2200" b="1" dirty="0" err="1" smtClean="0"/>
              <a:t>Petr</a:t>
            </a:r>
            <a:r>
              <a:rPr lang="sk-SK" sz="2200" b="1" dirty="0" smtClean="0"/>
              <a:t> Fiala</a:t>
            </a:r>
            <a:endParaRPr lang="cs-CZ" sz="2200" b="1" dirty="0" smtClean="0"/>
          </a:p>
          <a:p>
            <a:r>
              <a:rPr lang="sk-SK" sz="2200" b="1" dirty="0" smtClean="0"/>
              <a:t>7 </a:t>
            </a:r>
            <a:r>
              <a:rPr lang="sk-SK" sz="2200" b="1" dirty="0" err="1" smtClean="0"/>
              <a:t>zástupců</a:t>
            </a:r>
            <a:r>
              <a:rPr lang="sk-SK" sz="2200" b="1" dirty="0" smtClean="0"/>
              <a:t> odborových </a:t>
            </a:r>
            <a:r>
              <a:rPr lang="sk-SK" sz="2200" b="1" dirty="0" err="1" smtClean="0"/>
              <a:t>svazů</a:t>
            </a:r>
            <a:r>
              <a:rPr lang="sk-SK" sz="2200" b="1" dirty="0" smtClean="0"/>
              <a:t>, ČMKOS vede </a:t>
            </a:r>
            <a:r>
              <a:rPr lang="sk-SK" sz="2200" b="1" dirty="0" err="1" smtClean="0"/>
              <a:t>předseda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Josef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Středula</a:t>
            </a:r>
            <a:r>
              <a:rPr lang="sk-SK" sz="2200" b="1" dirty="0" smtClean="0"/>
              <a:t>, </a:t>
            </a:r>
            <a:r>
              <a:rPr lang="sk-SK" sz="2200" b="1" dirty="0" err="1" smtClean="0"/>
              <a:t>účast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předsedkyně</a:t>
            </a:r>
            <a:r>
              <a:rPr lang="sk-SK" sz="2200" b="1" dirty="0" smtClean="0"/>
              <a:t> OS Dagmar </a:t>
            </a:r>
            <a:r>
              <a:rPr lang="sk-SK" sz="2200" b="1" dirty="0" err="1" smtClean="0"/>
              <a:t>Žitníková</a:t>
            </a:r>
            <a:r>
              <a:rPr lang="sk-SK" sz="2200" b="1" dirty="0" smtClean="0"/>
              <a:t> </a:t>
            </a:r>
            <a:endParaRPr lang="cs-CZ" sz="2200" b="1" dirty="0" smtClean="0"/>
          </a:p>
          <a:p>
            <a:r>
              <a:rPr lang="sk-SK" sz="2200" b="1" dirty="0" smtClean="0"/>
              <a:t>7 </a:t>
            </a:r>
            <a:r>
              <a:rPr lang="sk-SK" sz="2200" b="1" dirty="0" err="1" smtClean="0"/>
              <a:t>zástupců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zaměstnavatelských</a:t>
            </a:r>
            <a:r>
              <a:rPr lang="sk-SK" sz="2200" b="1" dirty="0" smtClean="0"/>
              <a:t> a </a:t>
            </a:r>
            <a:r>
              <a:rPr lang="sk-SK" sz="2200" b="1" dirty="0" err="1" smtClean="0"/>
              <a:t>podnikatelských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svazů</a:t>
            </a:r>
            <a:r>
              <a:rPr lang="sk-SK" sz="2200" b="1" dirty="0" smtClean="0"/>
              <a:t>. Vede prezident   </a:t>
            </a:r>
            <a:r>
              <a:rPr lang="sk-SK" sz="2200" b="1" dirty="0" err="1" smtClean="0"/>
              <a:t>Svazu</a:t>
            </a:r>
            <a:r>
              <a:rPr lang="sk-SK" sz="2200" b="1" dirty="0" smtClean="0"/>
              <a:t> </a:t>
            </a:r>
            <a:r>
              <a:rPr lang="sk-SK" sz="2200" b="1" dirty="0" err="1" smtClean="0"/>
              <a:t>průmyslu</a:t>
            </a:r>
            <a:r>
              <a:rPr lang="sk-SK" sz="2200" b="1" dirty="0" smtClean="0"/>
              <a:t> a dopravy </a:t>
            </a:r>
            <a:r>
              <a:rPr lang="sk-SK" sz="2200" b="1" dirty="0" err="1" smtClean="0"/>
              <a:t>Jan</a:t>
            </a:r>
            <a:r>
              <a:rPr lang="sk-SK" sz="2200" b="1" dirty="0" smtClean="0"/>
              <a:t> Rafaj</a:t>
            </a:r>
            <a:endParaRPr lang="cs-CZ" sz="2200" b="1" dirty="0" smtClean="0"/>
          </a:p>
          <a:p>
            <a:pPr>
              <a:buNone/>
            </a:pPr>
            <a:endParaRPr lang="cs-CZ" sz="2200" b="1" dirty="0" smtClean="0"/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5E9F7956-B1B0-49B7-971C-625AF35A0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10422384" y="0"/>
            <a:ext cx="1769616" cy="15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B626BB0-3BDA-C53E-E7F4-02765CFAE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DB5C4-68B5-41CA-810E-EDBBF152330B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5A3580B-CF8A-1048-47C3-497A87E3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4489" y="806444"/>
            <a:ext cx="779767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88423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476C0F2-CD0A-4BBB-9E27-7DA30849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RHSD – pracovní tým pro zdravotnictví – expertní orgán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23942F6-B719-4F05-9FA2-5EBB94CE4A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just"/>
            <a:endParaRPr lang="cs-CZ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cs-CZ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cs-CZ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cs-CZ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endParaRPr lang="cs-CZ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5984421" y="1951265"/>
            <a:ext cx="5520190" cy="4416878"/>
          </a:xfrm>
        </p:spPr>
        <p:txBody>
          <a:bodyPr>
            <a:normAutofit lnSpcReduction="10000"/>
          </a:bodyPr>
          <a:lstStyle/>
          <a:p>
            <a:r>
              <a:rPr lang="cs-CZ" sz="1900" b="1" dirty="0" smtClean="0"/>
              <a:t>Na program jednání - návrhy novel zákonů, pracovní podmínky a odměňování zaměstnanců.</a:t>
            </a:r>
          </a:p>
          <a:p>
            <a:pPr lvl="0"/>
            <a:r>
              <a:rPr lang="cs-CZ" sz="1900" b="1" dirty="0" smtClean="0"/>
              <a:t>otázky státních zaměstnanců orgánů ochrany veřejného zdraví</a:t>
            </a:r>
          </a:p>
          <a:p>
            <a:pPr lvl="0"/>
            <a:r>
              <a:rPr lang="cs-CZ" sz="1900" b="1" dirty="0" smtClean="0"/>
              <a:t>dotace zaměstnancům za práci v době COVIDU /práce vedení OS, sekce pracovníků HS</a:t>
            </a:r>
          </a:p>
          <a:p>
            <a:r>
              <a:rPr lang="cs-CZ" sz="1900" b="1" u="sng" dirty="0" smtClean="0"/>
              <a:t>Vytvořeny další skupiny pracovního týmu </a:t>
            </a:r>
            <a:endParaRPr lang="cs-CZ" sz="1900" b="1" dirty="0" smtClean="0"/>
          </a:p>
          <a:p>
            <a:r>
              <a:rPr lang="cs-CZ" sz="1900" b="1" dirty="0" smtClean="0"/>
              <a:t>- novela zákoníku práce/ 24 hod směna zdravotnických pracovníků, odpočinek v týdnu</a:t>
            </a:r>
          </a:p>
          <a:p>
            <a:r>
              <a:rPr lang="cs-CZ" sz="1900" b="1" dirty="0" smtClean="0"/>
              <a:t>- zákon o odměňování zaměstnanců ve zdravotnictví/ „sjednocení“</a:t>
            </a:r>
          </a:p>
          <a:p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AEF82A6C-5ECF-2223-3B96-5D7C6367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CCA8A-AB33-4174-BBB9-31949A669162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53247F63-C330-D637-0465-044FE0A2E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99E69404-C7C0-41CA-AB52-25AC1C2C4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10422384" y="0"/>
            <a:ext cx="1769616" cy="15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H:\PT RHSD zdrav 30.1.2024\20240129_1419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0586" y="2286001"/>
            <a:ext cx="4425043" cy="302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55303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sah 2">
            <a:extLst>
              <a:ext uri="{FF2B5EF4-FFF2-40B4-BE49-F238E27FC236}">
                <a16:creationId xmlns="" xmlns:a16="http://schemas.microsoft.com/office/drawing/2014/main" id="{5549F67E-5010-3596-0EF3-BE339A52B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825" y="1916114"/>
            <a:ext cx="8447088" cy="4238625"/>
          </a:xfrm>
        </p:spPr>
        <p:txBody>
          <a:bodyPr>
            <a:normAutofit fontScale="92500" lnSpcReduction="20000"/>
          </a:bodyPr>
          <a:lstStyle/>
          <a:p>
            <a:r>
              <a:rPr lang="cs-CZ" sz="2400" b="1" dirty="0" err="1" smtClean="0"/>
              <a:t>Garantkou</a:t>
            </a:r>
            <a:r>
              <a:rPr lang="cs-CZ" sz="2400" b="1" dirty="0" smtClean="0"/>
              <a:t> sekce za výkonnou radu OS je </a:t>
            </a:r>
            <a:r>
              <a:rPr lang="cs-CZ" sz="2400" b="1" u="sng" dirty="0" smtClean="0"/>
              <a:t>Bc. Lada </a:t>
            </a:r>
            <a:r>
              <a:rPr lang="cs-CZ" sz="2400" b="1" u="sng" dirty="0" err="1" smtClean="0"/>
              <a:t>Cinegrová</a:t>
            </a:r>
            <a:r>
              <a:rPr lang="cs-CZ" sz="2400" b="1" dirty="0" smtClean="0"/>
              <a:t> </a:t>
            </a:r>
          </a:p>
          <a:p>
            <a:r>
              <a:rPr lang="cs-CZ" sz="2400" b="1" dirty="0" smtClean="0"/>
              <a:t>Řídící sekce - </a:t>
            </a:r>
            <a:r>
              <a:rPr lang="cs-CZ" sz="2400" b="1" u="sng" dirty="0" smtClean="0"/>
              <a:t>Ing. Jiří </a:t>
            </a:r>
            <a:r>
              <a:rPr lang="cs-CZ" sz="2400" b="1" u="sng" dirty="0" err="1" smtClean="0"/>
              <a:t>Pohořalý</a:t>
            </a:r>
            <a:r>
              <a:rPr lang="cs-CZ" sz="2400" b="1" dirty="0" smtClean="0"/>
              <a:t> </a:t>
            </a:r>
          </a:p>
          <a:p>
            <a:r>
              <a:rPr lang="cs-CZ" sz="2400" b="1" u="sng" dirty="0" smtClean="0"/>
              <a:t>Hana Michálková</a:t>
            </a:r>
            <a:r>
              <a:rPr lang="cs-CZ" sz="2400" b="1" dirty="0" smtClean="0"/>
              <a:t> - zástupkyně řídícího sekce</a:t>
            </a:r>
          </a:p>
          <a:p>
            <a:r>
              <a:rPr lang="cs-CZ" sz="2400" b="1" u="sng" dirty="0" smtClean="0"/>
              <a:t>MVDr. Zuzana Bartošová</a:t>
            </a:r>
          </a:p>
          <a:p>
            <a:r>
              <a:rPr lang="cs-CZ" sz="2400" b="1" u="sng" dirty="0" smtClean="0"/>
              <a:t>Ivana </a:t>
            </a:r>
            <a:r>
              <a:rPr lang="cs-CZ" sz="2400" b="1" u="sng" dirty="0" err="1" smtClean="0"/>
              <a:t>Vaňoučková</a:t>
            </a:r>
            <a:r>
              <a:rPr lang="cs-CZ" sz="2400" b="1" dirty="0" smtClean="0"/>
              <a:t> </a:t>
            </a:r>
          </a:p>
          <a:p>
            <a:r>
              <a:rPr lang="cs-CZ" sz="2400" b="1" u="sng" dirty="0" smtClean="0"/>
              <a:t>Alena </a:t>
            </a:r>
            <a:r>
              <a:rPr lang="cs-CZ" sz="2400" b="1" u="sng" dirty="0" err="1" smtClean="0"/>
              <a:t>Wilhelmová</a:t>
            </a:r>
            <a:endParaRPr lang="cs-CZ" sz="2400" b="1" dirty="0" smtClean="0"/>
          </a:p>
          <a:p>
            <a:r>
              <a:rPr lang="sk-SK" sz="2400" b="1" dirty="0" smtClean="0"/>
              <a:t>Pracovní skupina</a:t>
            </a:r>
            <a:endParaRPr lang="cs-CZ" sz="2400" b="1" dirty="0" smtClean="0"/>
          </a:p>
          <a:p>
            <a:r>
              <a:rPr lang="sk-SK" sz="2400" b="1" u="sng" dirty="0" smtClean="0"/>
              <a:t>Jitka Hlaváčová</a:t>
            </a:r>
            <a:r>
              <a:rPr lang="sk-SK" sz="2400" b="1" dirty="0" smtClean="0"/>
              <a:t> </a:t>
            </a:r>
          </a:p>
          <a:p>
            <a:r>
              <a:rPr lang="sk-SK" sz="2400" b="1" u="sng" dirty="0" smtClean="0"/>
              <a:t>Mgr. Jana </a:t>
            </a:r>
            <a:r>
              <a:rPr lang="sk-SK" sz="2400" b="1" u="sng" dirty="0" err="1" smtClean="0"/>
              <a:t>Němcová</a:t>
            </a:r>
            <a:r>
              <a:rPr lang="sk-SK" sz="2400" b="1" dirty="0" smtClean="0"/>
              <a:t> </a:t>
            </a:r>
            <a:endParaRPr lang="cs-CZ" sz="2400" b="1" dirty="0" smtClean="0"/>
          </a:p>
          <a:p>
            <a:r>
              <a:rPr lang="sk-SK" sz="2400" b="1" u="sng" dirty="0" smtClean="0"/>
              <a:t>MUDr. </a:t>
            </a:r>
            <a:r>
              <a:rPr lang="sk-SK" sz="2400" b="1" u="sng" dirty="0" err="1" smtClean="0"/>
              <a:t>Gacka</a:t>
            </a:r>
            <a:r>
              <a:rPr lang="sk-SK" sz="2400" b="1" u="sng" dirty="0" smtClean="0"/>
              <a:t> </a:t>
            </a:r>
            <a:r>
              <a:rPr lang="sk-SK" sz="2400" b="1" u="sng" dirty="0" err="1" smtClean="0"/>
              <a:t>Slavíková</a:t>
            </a:r>
            <a:endParaRPr lang="cs-CZ" sz="2400" b="1" dirty="0" smtClean="0"/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Zástupný symbol pro číslo snímku 1">
            <a:extLst>
              <a:ext uri="{FF2B5EF4-FFF2-40B4-BE49-F238E27FC236}">
                <a16:creationId xmlns="" xmlns:a16="http://schemas.microsoft.com/office/drawing/2014/main" id="{D4BBB8D1-735D-BB74-780D-E3721412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anose="05050102010706020507" pitchFamily="18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 dirty="0">
              <a:latin typeface="Arial" panose="020B0604020202020204" pitchFamily="34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="" xmlns:a16="http://schemas.microsoft.com/office/drawing/2014/main" id="{D97E0FE8-E56F-047C-CF06-3E20D06E1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060" y="635224"/>
            <a:ext cx="8914552" cy="1280890"/>
          </a:xfrm>
        </p:spPr>
        <p:txBody>
          <a:bodyPr>
            <a:normAutofit/>
          </a:bodyPr>
          <a:lstStyle/>
          <a:p>
            <a:pPr lvl="0"/>
            <a:r>
              <a:rPr lang="cs-CZ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cs-CZ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</a:t>
            </a:r>
            <a:r>
              <a:rPr lang="cs-CZ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b="1" u="sng" dirty="0" smtClean="0"/>
              <a:t>PRÁCE SEKCE PRACOVNÍKŮ - HS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8D807964-8466-C017-2E1F-3A3A8C4F7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10315852" y="180231"/>
            <a:ext cx="1769616" cy="15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8119732E-EA19-F88A-B300-6B7CAF382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B224-6BF1-41D5-A349-B3CDE906451B}" type="datetime1">
              <a:rPr lang="cs-CZ" smtClean="0"/>
              <a:pPr/>
              <a:t>08.06.2024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5327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634A36-2F4D-4E6C-A95D-041665F09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Práce sekce HS – 14. únor 2024 MZ</a:t>
            </a:r>
            <a:r>
              <a:rPr lang="cs-CZ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249AFABA-60A6-4412-9C28-D383F81A2C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74320" indent="-274320">
              <a:buNone/>
              <a:defRPr/>
            </a:pPr>
            <a:endParaRPr lang="cs-CZ" altLang="cs-CZ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B5BC75E9-109D-59E4-0DC1-9D21433C4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4CC35-A932-4F5E-8EC6-0FD7FAD36424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BD7420A2-5C75-FE64-4E72-C10A7F617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F5964C16-ED6F-4281-AA3B-3B5D11DF1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10394903" y="248574"/>
            <a:ext cx="1769616" cy="15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9094" y="2400299"/>
            <a:ext cx="4416878" cy="3812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Zástupný symbol pro obsah 8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191375" y="2397323"/>
            <a:ext cx="4313238" cy="379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81563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334D5125-11E2-4C05-B24D-33E11F1AB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086" y="1363436"/>
            <a:ext cx="9512526" cy="4914900"/>
          </a:xfrm>
        </p:spPr>
        <p:txBody>
          <a:bodyPr>
            <a:normAutofit/>
          </a:bodyPr>
          <a:lstStyle/>
          <a:p>
            <a:r>
              <a:rPr lang="sk-SK" b="1" dirty="0" err="1" smtClean="0"/>
              <a:t>Jednání</a:t>
            </a:r>
            <a:r>
              <a:rPr lang="sk-SK" b="1" dirty="0" smtClean="0"/>
              <a:t> s </a:t>
            </a:r>
            <a:r>
              <a:rPr lang="sk-SK" b="1" dirty="0" err="1" smtClean="0"/>
              <a:t>ministrem</a:t>
            </a:r>
            <a:r>
              <a:rPr lang="sk-SK" b="1" dirty="0" smtClean="0"/>
              <a:t> </a:t>
            </a:r>
            <a:r>
              <a:rPr lang="sk-SK" b="1" dirty="0" err="1" smtClean="0"/>
              <a:t>zdravotnictví</a:t>
            </a:r>
            <a:r>
              <a:rPr lang="sk-SK" b="1" dirty="0" smtClean="0"/>
              <a:t> </a:t>
            </a:r>
            <a:endParaRPr lang="cs-CZ" b="1" dirty="0" smtClean="0"/>
          </a:p>
          <a:p>
            <a:r>
              <a:rPr lang="sk-SK" b="1" dirty="0" smtClean="0"/>
              <a:t>COVID </a:t>
            </a:r>
            <a:r>
              <a:rPr lang="sk-SK" b="1" dirty="0" err="1" smtClean="0"/>
              <a:t>odměny</a:t>
            </a:r>
            <a:r>
              <a:rPr lang="sk-SK" b="1" dirty="0" smtClean="0"/>
              <a:t> </a:t>
            </a:r>
            <a:r>
              <a:rPr lang="sk-SK" b="1" dirty="0" err="1" smtClean="0"/>
              <a:t>lázeňské</a:t>
            </a:r>
            <a:r>
              <a:rPr lang="sk-SK" b="1" dirty="0" smtClean="0"/>
              <a:t> </a:t>
            </a:r>
            <a:r>
              <a:rPr lang="sk-SK" b="1" dirty="0" err="1" smtClean="0"/>
              <a:t>vouchery</a:t>
            </a:r>
            <a:r>
              <a:rPr lang="sk-SK" b="1" dirty="0" smtClean="0"/>
              <a:t>/“</a:t>
            </a:r>
            <a:r>
              <a:rPr lang="sk-SK" b="1" dirty="0" err="1" smtClean="0"/>
              <a:t>neodměny</a:t>
            </a:r>
            <a:r>
              <a:rPr lang="sk-SK" b="1" dirty="0" smtClean="0"/>
              <a:t>“/</a:t>
            </a:r>
            <a:endParaRPr lang="cs-CZ" b="1" dirty="0" smtClean="0"/>
          </a:p>
          <a:p>
            <a:r>
              <a:rPr lang="sk-SK" b="1" dirty="0" smtClean="0"/>
              <a:t>ukázal </a:t>
            </a:r>
            <a:r>
              <a:rPr lang="sk-SK" b="1" dirty="0" err="1" smtClean="0"/>
              <a:t>se</a:t>
            </a:r>
            <a:r>
              <a:rPr lang="sk-SK" b="1" dirty="0" smtClean="0"/>
              <a:t> </a:t>
            </a:r>
            <a:r>
              <a:rPr lang="sk-SK" b="1" dirty="0" err="1" smtClean="0"/>
              <a:t>nedostatek</a:t>
            </a:r>
            <a:r>
              <a:rPr lang="sk-SK" b="1" dirty="0" smtClean="0"/>
              <a:t> personálu, </a:t>
            </a:r>
            <a:r>
              <a:rPr lang="sk-SK" b="1" dirty="0" err="1" smtClean="0"/>
              <a:t>provozní</a:t>
            </a:r>
            <a:r>
              <a:rPr lang="sk-SK" b="1" dirty="0" smtClean="0"/>
              <a:t> a technické vybavení</a:t>
            </a:r>
            <a:endParaRPr lang="cs-CZ" b="1" dirty="0" smtClean="0"/>
          </a:p>
          <a:p>
            <a:r>
              <a:rPr lang="sk-SK" b="1" dirty="0" smtClean="0"/>
              <a:t>rozpočtové </a:t>
            </a:r>
            <a:r>
              <a:rPr lang="sk-SK" b="1" dirty="0" err="1" smtClean="0"/>
              <a:t>opatření</a:t>
            </a:r>
            <a:r>
              <a:rPr lang="sk-SK" b="1" dirty="0" smtClean="0"/>
              <a:t>, </a:t>
            </a:r>
            <a:r>
              <a:rPr lang="sk-SK" b="1" dirty="0" err="1" smtClean="0"/>
              <a:t>provozní</a:t>
            </a:r>
            <a:r>
              <a:rPr lang="sk-SK" b="1" dirty="0" smtClean="0"/>
              <a:t> výdaje 16 </a:t>
            </a:r>
            <a:r>
              <a:rPr lang="sk-SK" b="1" dirty="0" err="1" smtClean="0"/>
              <a:t>mil</a:t>
            </a:r>
            <a:r>
              <a:rPr lang="sk-SK" b="1" dirty="0" smtClean="0"/>
              <a:t> Kč/640 000 Eur/14 KHS</a:t>
            </a:r>
            <a:endParaRPr lang="cs-CZ" b="1" dirty="0" smtClean="0"/>
          </a:p>
          <a:p>
            <a:r>
              <a:rPr lang="sk-SK" b="1" dirty="0" smtClean="0"/>
              <a:t>novela zákona o </a:t>
            </a:r>
            <a:r>
              <a:rPr lang="sk-SK" b="1" dirty="0" err="1" smtClean="0"/>
              <a:t>ochraně</a:t>
            </a:r>
            <a:r>
              <a:rPr lang="sk-SK" b="1" dirty="0" smtClean="0"/>
              <a:t> </a:t>
            </a:r>
            <a:r>
              <a:rPr lang="sk-SK" b="1" dirty="0" err="1" smtClean="0"/>
              <a:t>veřejného</a:t>
            </a:r>
            <a:r>
              <a:rPr lang="sk-SK" b="1" dirty="0" smtClean="0"/>
              <a:t> zdraví/</a:t>
            </a:r>
            <a:r>
              <a:rPr lang="sk-SK" b="1" dirty="0" err="1" smtClean="0"/>
              <a:t>centralizace</a:t>
            </a:r>
            <a:r>
              <a:rPr lang="sk-SK" b="1" dirty="0" smtClean="0"/>
              <a:t>, </a:t>
            </a:r>
            <a:r>
              <a:rPr lang="sk-SK" b="1" dirty="0" err="1" smtClean="0"/>
              <a:t>konzolidace</a:t>
            </a:r>
            <a:r>
              <a:rPr lang="sk-SK" b="1" dirty="0" smtClean="0"/>
              <a:t>...</a:t>
            </a:r>
            <a:endParaRPr lang="cs-CZ" b="1" dirty="0" smtClean="0"/>
          </a:p>
          <a:p>
            <a:r>
              <a:rPr lang="sk-SK" b="1" dirty="0" smtClean="0"/>
              <a:t>	</a:t>
            </a:r>
            <a:r>
              <a:rPr lang="sk-SK" b="1" dirty="0" err="1" smtClean="0"/>
              <a:t>čekáme</a:t>
            </a:r>
            <a:r>
              <a:rPr lang="sk-SK" b="1" dirty="0" smtClean="0"/>
              <a:t> na </a:t>
            </a:r>
            <a:r>
              <a:rPr lang="sk-SK" b="1" dirty="0" err="1" smtClean="0"/>
              <a:t>vypořádání</a:t>
            </a:r>
            <a:r>
              <a:rPr lang="sk-SK" b="1" dirty="0" smtClean="0"/>
              <a:t> </a:t>
            </a:r>
            <a:r>
              <a:rPr lang="sk-SK" b="1" dirty="0" err="1" smtClean="0"/>
              <a:t>připomínek</a:t>
            </a:r>
            <a:r>
              <a:rPr lang="sk-SK" b="1" dirty="0" smtClean="0"/>
              <a:t>, </a:t>
            </a:r>
            <a:endParaRPr lang="cs-CZ" b="1" dirty="0" smtClean="0"/>
          </a:p>
          <a:p>
            <a:r>
              <a:rPr lang="sk-SK" b="1" dirty="0" err="1" smtClean="0"/>
              <a:t>ocenění</a:t>
            </a:r>
            <a:r>
              <a:rPr lang="sk-SK" b="1" dirty="0" smtClean="0"/>
              <a:t> práce, </a:t>
            </a:r>
            <a:r>
              <a:rPr lang="sk-SK" b="1" dirty="0" err="1" smtClean="0"/>
              <a:t>nedostatek</a:t>
            </a:r>
            <a:r>
              <a:rPr lang="sk-SK" b="1" dirty="0" smtClean="0"/>
              <a:t> personálu, úprava </a:t>
            </a:r>
            <a:r>
              <a:rPr lang="sk-SK" b="1" dirty="0" err="1" smtClean="0"/>
              <a:t>katalogu</a:t>
            </a:r>
            <a:r>
              <a:rPr lang="sk-SK" b="1" dirty="0" smtClean="0"/>
              <a:t> prací, </a:t>
            </a:r>
            <a:r>
              <a:rPr lang="sk-SK" b="1" dirty="0" err="1" smtClean="0"/>
              <a:t>přiznání</a:t>
            </a:r>
            <a:r>
              <a:rPr lang="sk-SK" b="1" dirty="0" smtClean="0"/>
              <a:t> platových </a:t>
            </a:r>
            <a:r>
              <a:rPr lang="sk-SK" b="1" dirty="0" err="1" smtClean="0"/>
              <a:t>tříd</a:t>
            </a:r>
            <a:r>
              <a:rPr lang="sk-SK" b="1" dirty="0" smtClean="0"/>
              <a:t>!</a:t>
            </a:r>
            <a:endParaRPr lang="cs-CZ" b="1" dirty="0" smtClean="0"/>
          </a:p>
          <a:p>
            <a:r>
              <a:rPr lang="sk-SK" b="1" dirty="0" err="1" smtClean="0"/>
              <a:t>kolektivní</a:t>
            </a:r>
            <a:r>
              <a:rPr lang="sk-SK" b="1" dirty="0" smtClean="0"/>
              <a:t> dohoda </a:t>
            </a:r>
            <a:r>
              <a:rPr lang="sk-SK" b="1" dirty="0" err="1" smtClean="0"/>
              <a:t>vyššího</a:t>
            </a:r>
            <a:r>
              <a:rPr lang="sk-SK" b="1" dirty="0" smtClean="0"/>
              <a:t> </a:t>
            </a:r>
            <a:r>
              <a:rPr lang="sk-SK" b="1" dirty="0" err="1" smtClean="0"/>
              <a:t>stupně</a:t>
            </a:r>
            <a:r>
              <a:rPr lang="sk-SK" b="1" dirty="0" smtClean="0"/>
              <a:t> - </a:t>
            </a:r>
            <a:r>
              <a:rPr lang="sk-SK" b="1" dirty="0" err="1" smtClean="0"/>
              <a:t>benefity</a:t>
            </a:r>
            <a:r>
              <a:rPr lang="sk-SK" b="1" dirty="0" smtClean="0"/>
              <a:t>, stravné, práce z domova </a:t>
            </a:r>
            <a:endParaRPr lang="cs-CZ" b="1" dirty="0" smtClean="0"/>
          </a:p>
          <a:p>
            <a:r>
              <a:rPr lang="sk-SK" b="1" dirty="0" err="1" smtClean="0"/>
              <a:t>kompetence</a:t>
            </a:r>
            <a:r>
              <a:rPr lang="sk-SK" b="1" dirty="0" smtClean="0"/>
              <a:t> hygieny výživy, </a:t>
            </a:r>
            <a:endParaRPr lang="cs-CZ" b="1" dirty="0" smtClean="0"/>
          </a:p>
          <a:p>
            <a:r>
              <a:rPr lang="sk-SK" b="1" dirty="0" smtClean="0"/>
              <a:t>novela zákona o návykových </a:t>
            </a:r>
            <a:r>
              <a:rPr lang="sk-SK" b="1" dirty="0" err="1" smtClean="0"/>
              <a:t>látkách</a:t>
            </a:r>
            <a:r>
              <a:rPr lang="sk-SK" b="1" dirty="0" smtClean="0"/>
              <a:t> - </a:t>
            </a:r>
            <a:r>
              <a:rPr lang="sk-SK" b="1" dirty="0" err="1" smtClean="0"/>
              <a:t>Kratom</a:t>
            </a:r>
            <a:endParaRPr lang="cs-CZ" b="1" dirty="0" smtClean="0"/>
          </a:p>
          <a:p>
            <a:r>
              <a:rPr lang="sk-SK" b="1" dirty="0" smtClean="0"/>
              <a:t>MZ s </a:t>
            </a:r>
            <a:r>
              <a:rPr lang="sk-SK" b="1" dirty="0" err="1" smtClean="0"/>
              <a:t>MZe</a:t>
            </a:r>
            <a:r>
              <a:rPr lang="sk-SK" b="1" dirty="0" smtClean="0"/>
              <a:t> komplexní </a:t>
            </a:r>
            <a:r>
              <a:rPr lang="sk-SK" b="1" dirty="0" err="1" smtClean="0"/>
              <a:t>pozměňovací</a:t>
            </a:r>
            <a:r>
              <a:rPr lang="sk-SK" b="1" dirty="0" smtClean="0"/>
              <a:t> návrh!  </a:t>
            </a:r>
            <a:r>
              <a:rPr lang="sk-SK" b="1" dirty="0" err="1" smtClean="0"/>
              <a:t>odebrání</a:t>
            </a:r>
            <a:r>
              <a:rPr lang="sk-SK" b="1" dirty="0" smtClean="0"/>
              <a:t> </a:t>
            </a:r>
            <a:r>
              <a:rPr lang="sk-SK" b="1" dirty="0" err="1" smtClean="0"/>
              <a:t>kompetencí</a:t>
            </a:r>
            <a:r>
              <a:rPr lang="sk-SK" b="1" dirty="0" smtClean="0"/>
              <a:t> </a:t>
            </a:r>
            <a:endParaRPr lang="cs-CZ" b="1" dirty="0" smtClean="0"/>
          </a:p>
          <a:p>
            <a:pPr algn="just"/>
            <a:endParaRPr lang="cs-CZ" b="1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2235DD4-1F84-4112-9825-7AA636B8A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84392"/>
          <a:stretch>
            <a:fillRect/>
          </a:stretch>
        </p:blipFill>
        <p:spPr bwMode="auto">
          <a:xfrm>
            <a:off x="10422384" y="0"/>
            <a:ext cx="1769616" cy="15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83950902-E663-A894-3B80-74F8C39B2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1258A-AE62-4855-8DEC-F0F32F7B2FF6}" type="datetime1">
              <a:rPr lang="cs-CZ" smtClean="0"/>
              <a:pPr/>
              <a:t>08.06.2024</a:t>
            </a:fld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B7C6C45D-93E5-EEAA-F8CC-7B21E70A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Nadpis 7">
            <a:extLst>
              <a:ext uri="{FF2B5EF4-FFF2-40B4-BE49-F238E27FC236}">
                <a16:creationId xmlns="" xmlns:a16="http://schemas.microsoft.com/office/drawing/2014/main" id="{323F4DB7-BFF5-778B-8B53-F399DDCD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683" y="624111"/>
            <a:ext cx="9231929" cy="853626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Práce sekce HS – 14. únor 2024 MZ</a:t>
            </a:r>
            <a:br>
              <a:rPr lang="cs-CZ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2707611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926</TotalTime>
  <Words>276</Words>
  <Application>Microsoft Office PowerPoint</Application>
  <PresentationFormat>Vlastní</PresentationFormat>
  <Paragraphs>143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Stébla</vt:lpstr>
      <vt:lpstr>                   Sociální dialog  v oblasti hygienické služby v ČR,  práce sekce pracovníků hygienické služby, Kolektivní dohoda vyššího stupně   </vt:lpstr>
      <vt:lpstr>I. SOCIÁLNÍ DIALOG</vt:lpstr>
      <vt:lpstr>EVROPSKÝ  SD – EK </vt:lpstr>
      <vt:lpstr>EVROPSKÝ SD – EK </vt:lpstr>
      <vt:lpstr>     I. 2 SOCIÁLNÍ DIALOG  -  ČR </vt:lpstr>
      <vt:lpstr>RHSD – pracovní tým pro zdravotnictví – expertní orgán </vt:lpstr>
      <vt:lpstr>    II. PRÁCE SEKCE PRACOVNÍKŮ - HS </vt:lpstr>
      <vt:lpstr>Práce sekce HS – 14. únor 2024 MZ </vt:lpstr>
      <vt:lpstr>Práce sekce HS – 14. únor 2024 MZ </vt:lpstr>
      <vt:lpstr>Jednání 14. května 2024 v sídle OSZSP ČR </vt:lpstr>
      <vt:lpstr>  Zdravotní výbor PSP dne 24. dubna  Poslanecká sněmovna dne 3. května 2024  </vt:lpstr>
      <vt:lpstr> III. Kolektivní dohoda vyššího stupně </vt:lpstr>
      <vt:lpstr>KDVS – návrh 2025 </vt:lpstr>
      <vt:lpstr>   KDVS – návrh 2025</vt:lpstr>
      <vt:lpstr>   KDVS – NÁVRH 2025</vt:lpstr>
      <vt:lpstr>Děkuji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Postavení a odměňování zaměstnanců  v sociálních službách</dc:title>
  <dc:creator>Hnykova</dc:creator>
  <cp:lastModifiedBy>Brenkova</cp:lastModifiedBy>
  <cp:revision>28</cp:revision>
  <dcterms:created xsi:type="dcterms:W3CDTF">2021-10-13T08:14:46Z</dcterms:created>
  <dcterms:modified xsi:type="dcterms:W3CDTF">2024-06-08T05:28:03Z</dcterms:modified>
</cp:coreProperties>
</file>