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312" r:id="rId3"/>
    <p:sldId id="313" r:id="rId4"/>
    <p:sldId id="303" r:id="rId5"/>
    <p:sldId id="279" r:id="rId6"/>
  </p:sldIdLst>
  <p:sldSz cx="12192000" cy="6858000"/>
  <p:notesSz cx="6761163" cy="99425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ED5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642" autoAdjust="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77109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4409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0765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9578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4654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9680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90288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4785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2017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353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6934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714A-00C1-4FCC-AB34-B9294DDEBAED}" type="datetimeFigureOut">
              <a:rPr lang="sk-SK" smtClean="0"/>
              <a:pPr/>
              <a:t>9. 5. 2018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6060-A6B5-41ED-A606-09535579241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8266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o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7667"/>
            <a:ext cx="2084400" cy="874725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4481424" y="580996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PRACOVNÝ ČAS</a:t>
            </a:r>
            <a:endParaRPr lang="sk-SK" sz="3600" b="1" dirty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67424" y="1636794"/>
            <a:ext cx="9740508" cy="646331"/>
          </a:xfrm>
          <a:prstGeom prst="rect">
            <a:avLst/>
          </a:prstGeom>
          <a:solidFill>
            <a:srgbClr val="00206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SKRACOVANIE ?</a:t>
            </a:r>
            <a:endParaRPr lang="sk-SK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486792" y="3402468"/>
            <a:ext cx="4744192" cy="954107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NEDOSTATOK ZAMESTANACOV</a:t>
            </a:r>
            <a:endParaRPr lang="sk-SK" sz="2800" b="1" dirty="0">
              <a:ln>
                <a:solidFill>
                  <a:schemeClr val="tx1"/>
                </a:solidFill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486792" y="4795622"/>
            <a:ext cx="4698245" cy="52322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PRÁCA NADČAS</a:t>
            </a:r>
            <a:endParaRPr lang="sk-SK" sz="2800" b="1" dirty="0">
              <a:ln>
                <a:solidFill>
                  <a:schemeClr val="tx1"/>
                </a:solidFill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7777636" y="3126922"/>
            <a:ext cx="3028393" cy="52322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b="1" dirty="0" smtClean="0">
                <a:ln>
                  <a:solidFill>
                    <a:schemeClr val="tx1"/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FLEXIBILITA </a:t>
            </a:r>
            <a:endParaRPr lang="sk-SK" sz="2800" b="1" dirty="0">
              <a:ln>
                <a:solidFill>
                  <a:schemeClr val="tx1"/>
                </a:solidFill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1506612" y="2605656"/>
            <a:ext cx="5585183" cy="52322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none">
            <a:spAutoFit/>
          </a:bodyPr>
          <a:lstStyle/>
          <a:p>
            <a:pPr algn="ctr"/>
            <a:r>
              <a:rPr lang="sk-SK" sz="2800" b="1" dirty="0">
                <a:ln>
                  <a:solidFill>
                    <a:schemeClr val="tx1"/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sk-SK" sz="2800" b="1" dirty="0" smtClean="0">
                <a:ln>
                  <a:solidFill>
                    <a:schemeClr val="tx1"/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ITUÁCIA NA TRHU PRÁCE</a:t>
            </a:r>
            <a:endParaRPr lang="sk-SK" sz="2800" b="1" dirty="0">
              <a:ln>
                <a:solidFill>
                  <a:schemeClr val="tx1"/>
                </a:solidFill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836047">
            <a:off x="9807861" y="3688727"/>
            <a:ext cx="1176919" cy="1496368"/>
          </a:xfrm>
          <a:prstGeom prst="rect">
            <a:avLst/>
          </a:prstGeom>
        </p:spPr>
      </p:pic>
      <p:sp>
        <p:nvSpPr>
          <p:cNvPr id="18" name="Obdĺžnik 17"/>
          <p:cNvSpPr/>
          <p:nvPr/>
        </p:nvSpPr>
        <p:spPr>
          <a:xfrm>
            <a:off x="6337701" y="4940107"/>
            <a:ext cx="2457724" cy="461665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sk-SK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zamestnanec</a:t>
            </a:r>
            <a:endParaRPr lang="sk-SK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9230117" y="4936295"/>
            <a:ext cx="2762295" cy="461665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sk-SK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zamestnávateľ</a:t>
            </a:r>
            <a:endParaRPr lang="sk-SK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6387999" y="5453262"/>
            <a:ext cx="5684236" cy="52322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sk-SK" sz="28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NÁKLADY/EFEKTIVITA</a:t>
            </a:r>
            <a:endParaRPr lang="sk-SK" sz="2800" b="1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7" name="Obrázok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87344">
            <a:off x="7607338" y="3698773"/>
            <a:ext cx="1127968" cy="1434130"/>
          </a:xfrm>
          <a:prstGeom prst="rect">
            <a:avLst/>
          </a:prstGeom>
          <a:ln>
            <a:noFill/>
          </a:ln>
        </p:spPr>
      </p:pic>
      <p:cxnSp>
        <p:nvCxnSpPr>
          <p:cNvPr id="28" name="Rovná spojovacia šípka 27"/>
          <p:cNvCxnSpPr/>
          <p:nvPr/>
        </p:nvCxnSpPr>
        <p:spPr>
          <a:xfrm>
            <a:off x="3683726" y="4408825"/>
            <a:ext cx="1" cy="33963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ĺžnik 23"/>
          <p:cNvSpPr/>
          <p:nvPr/>
        </p:nvSpPr>
        <p:spPr>
          <a:xfrm>
            <a:off x="1467424" y="5741406"/>
            <a:ext cx="4698245" cy="52322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>
            <a:spAutoFit/>
          </a:bodyPr>
          <a:lstStyle/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DOVOZ PRAC. SILY</a:t>
            </a:r>
            <a:endParaRPr lang="sk-SK" sz="2800" b="1" dirty="0">
              <a:ln>
                <a:solidFill>
                  <a:schemeClr val="tx1"/>
                </a:solidFill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9" name="Rovná spojovacia šípka 28"/>
          <p:cNvCxnSpPr/>
          <p:nvPr/>
        </p:nvCxnSpPr>
        <p:spPr>
          <a:xfrm>
            <a:off x="3686409" y="5375238"/>
            <a:ext cx="1" cy="339634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1802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538711" y="653538"/>
            <a:ext cx="398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k-SK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PRACOVNÝ ČAS</a:t>
            </a:r>
            <a:r>
              <a:rPr lang="sk-SK" sz="24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23" name="Obrázo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7667"/>
            <a:ext cx="2084400" cy="874725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1293223" y="1305673"/>
            <a:ext cx="10898777" cy="7069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/>
              <a:t>Francúzsko</a:t>
            </a:r>
          </a:p>
          <a:p>
            <a:endParaRPr lang="sk-SK" sz="2400" b="1" dirty="0" smtClean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OBDIVOVANÝ 35-HODINOVÝ PRACOVNÝ TÝŽĎEŇ  DOSTÁVA STÁLE VIAC TRHLÍN...</a:t>
            </a:r>
            <a:endParaRPr lang="sk-SK" sz="2400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sk-SK" sz="2400" b="1" dirty="0" smtClean="0">
                <a:ea typeface="Calibri"/>
                <a:cs typeface="Times New Roman"/>
              </a:rPr>
              <a:t> 35-hodinový týždeň získal celosvetovú slávu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sk-SK" sz="2400" b="1" dirty="0" smtClean="0">
                <a:ea typeface="Calibri"/>
                <a:cs typeface="Times New Roman"/>
              </a:rPr>
              <a:t> síce platí aj dnes, 16 rokov po oficiálnom uvedení, realita je však iná, s mnohými výnimkami, ktoré podmieňujú nové rôzne modely pracovného času nad 35 hodín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sk-SK" sz="2400" b="1" dirty="0" smtClean="0">
                <a:ea typeface="Calibri"/>
                <a:cs typeface="Times New Roman"/>
              </a:rPr>
              <a:t> zo zákona je 35 pracovných hodín - existujú však ďalšie ustanovenia maximálnej pracovnej doby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sk-SK" sz="2400" b="1" dirty="0" smtClean="0">
                <a:ea typeface="Calibri"/>
                <a:cs typeface="Times New Roman"/>
              </a:rPr>
              <a:t> nemôže sa však pracovať viac ako 48 hodín týždenne; v osobitných prípadoch a so zvláštnym povolením inšpektorátu práce môže byť aj 60 hodín. Počas obdobia dvanástich po sebe nasledujúcich týždňov (kvartál) sa nesmie prekročiť 44 hodín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1400" dirty="0" smtClean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1400" dirty="0" smtClean="0">
              <a:ea typeface="Calibri"/>
              <a:cs typeface="Times New Roman"/>
            </a:endParaRPr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183" y="1555252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893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538711" y="653538"/>
            <a:ext cx="398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k-SK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PRACOVNÝ ČAS</a:t>
            </a:r>
            <a:r>
              <a:rPr lang="sk-SK" sz="24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23" name="Obrázo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7667"/>
            <a:ext cx="2084400" cy="874725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1293223" y="1305673"/>
            <a:ext cx="10898777" cy="6967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/>
              <a:t>Francúzsko</a:t>
            </a:r>
          </a:p>
          <a:p>
            <a:endParaRPr lang="sk-SK" sz="2400" b="1" dirty="0" smtClean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OBDIVOVANÝ 35 HODINOVÝ PRACOVNÝ TÝĎEŇ  DOSTÁVA STÁLE VIAC TRHLÍN</a:t>
            </a:r>
            <a:r>
              <a:rPr lang="sk-SK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sk-SK" sz="2400" b="1" dirty="0" smtClean="0">
                <a:ea typeface="Calibri"/>
                <a:cs typeface="Times New Roman"/>
              </a:rPr>
              <a:t> v ročnom priemere sa musí dodržiavať 35-hodinový týždeň s tým, že sa udelia dni kompenzácie (vyrovnania v podobe dlhšej dovolenky)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sk-SK" sz="2400" b="1" dirty="0" smtClean="0">
                <a:ea typeface="Calibri"/>
                <a:cs typeface="Times New Roman"/>
              </a:rPr>
              <a:t> preto má väčšina francúzskych zamestnancov 8 až 9 týždňov ročnej dovolenky, pričom zo zákona len 4 týždne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sk-SK" sz="2400" b="1" dirty="0" smtClean="0">
                <a:ea typeface="Calibri"/>
                <a:cs typeface="Times New Roman"/>
              </a:rPr>
              <a:t> aj to je však len pravidlo --˃ ak zamestnanci súhlasia, nie sú kompenzovaný dovolenkou, ale len nadčasovými platbami, ktoré boli dokonca oslobodené od dane z príjmu (</a:t>
            </a:r>
            <a:r>
              <a:rPr lang="sk-SK" sz="2400" b="1" dirty="0" err="1" smtClean="0">
                <a:ea typeface="Calibri"/>
                <a:cs typeface="Times New Roman"/>
              </a:rPr>
              <a:t>Sarkozy</a:t>
            </a:r>
            <a:r>
              <a:rPr lang="sk-SK" sz="2400" b="1" dirty="0" smtClean="0">
                <a:ea typeface="Calibri"/>
                <a:cs typeface="Times New Roman"/>
              </a:rPr>
              <a:t>), jeho socialistický nástupca (</a:t>
            </a:r>
            <a:r>
              <a:rPr lang="sk-SK" sz="2400" b="1" dirty="0" err="1" smtClean="0">
                <a:ea typeface="Calibri"/>
                <a:cs typeface="Times New Roman"/>
              </a:rPr>
              <a:t>Hollande</a:t>
            </a:r>
            <a:r>
              <a:rPr lang="sk-SK" sz="2400" b="1" dirty="0" smtClean="0">
                <a:ea typeface="Calibri"/>
                <a:cs typeface="Times New Roman"/>
              </a:rPr>
              <a:t>) zrušil túto výhodu napriek enormnému nesúhlasu odborov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1400" dirty="0" smtClean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1400" dirty="0" smtClean="0">
              <a:ea typeface="Calibri"/>
              <a:cs typeface="Times New Roman"/>
            </a:endParaRPr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  <a:p>
            <a:endParaRPr lang="sk-SK" sz="1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4677" y="1572505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893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538711" y="653538"/>
            <a:ext cx="398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k-SK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PRACOVNÝ ČAS</a:t>
            </a:r>
            <a:r>
              <a:rPr lang="sk-SK" sz="24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23" name="Obrázo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7667"/>
            <a:ext cx="2084400" cy="874725"/>
          </a:xfrm>
          <a:prstGeom prst="rect">
            <a:avLst/>
          </a:prstGeom>
        </p:spPr>
      </p:pic>
      <p:sp>
        <p:nvSpPr>
          <p:cNvPr id="17" name="Obdĺžnik 16"/>
          <p:cNvSpPr/>
          <p:nvPr/>
        </p:nvSpPr>
        <p:spPr>
          <a:xfrm>
            <a:off x="1293223" y="1867376"/>
            <a:ext cx="108987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/>
              <a:t>Nemecko</a:t>
            </a:r>
          </a:p>
          <a:p>
            <a:endParaRPr lang="sk-SK" sz="2400" dirty="0" smtClean="0"/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 </a:t>
            </a:r>
            <a:r>
              <a:rPr lang="sk-SK" sz="2400" b="1" dirty="0" smtClean="0"/>
              <a:t>zo zákona 8 hod. pracovný čas ; výnimočne 10hod./deň, ale len ak za 6 mesiacov priemer nepresiahne 8 hod.</a:t>
            </a:r>
          </a:p>
          <a:p>
            <a:endParaRPr lang="sk-SK" sz="2400" b="1" dirty="0" smtClean="0"/>
          </a:p>
          <a:p>
            <a:pPr>
              <a:buFont typeface="Wingdings" pitchFamily="2" charset="2"/>
              <a:buChar char="§"/>
            </a:pPr>
            <a:r>
              <a:rPr lang="sk-SK" sz="2400" b="1" dirty="0" smtClean="0"/>
              <a:t> podľa </a:t>
            </a:r>
            <a:r>
              <a:rPr lang="sk-SK" sz="2400" b="1" dirty="0" err="1" smtClean="0"/>
              <a:t>Statista</a:t>
            </a:r>
            <a:r>
              <a:rPr lang="sk-SK" sz="2400" b="1" dirty="0" smtClean="0"/>
              <a:t> (národný štatistický úrad) odpracujú Nemci  v priemere 41,5 hod. </a:t>
            </a:r>
          </a:p>
          <a:p>
            <a:endParaRPr lang="sk-SK" sz="2400" b="1" dirty="0" smtClean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7115" y="2103892"/>
            <a:ext cx="3143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893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ovná spojnica 4"/>
          <p:cNvCxnSpPr/>
          <p:nvPr/>
        </p:nvCxnSpPr>
        <p:spPr>
          <a:xfrm>
            <a:off x="640080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77419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89916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103632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15112" y="0"/>
            <a:ext cx="0" cy="6858000"/>
          </a:xfrm>
          <a:prstGeom prst="line">
            <a:avLst/>
          </a:prstGeom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164336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39014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24536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00584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1613930" y="522615"/>
            <a:ext cx="10578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 A PROTI</a:t>
            </a:r>
          </a:p>
          <a:p>
            <a:pPr algn="ctr"/>
            <a:r>
              <a:rPr lang="sk-SK" sz="2800" b="1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alebo aj skúsenosti so skracovaním pracovného času</a:t>
            </a:r>
            <a:endParaRPr lang="sk-SK" sz="28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189901" y="2242577"/>
            <a:ext cx="100020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2400" dirty="0" smtClean="0"/>
              <a:t>V roku 2000 zaviedlo Francúzsko 35-hodinový pracovný týždeň, čím sa malo vytvoriť, či priamo sa vytvorilo 300-tisíc nových pracovných miest.</a:t>
            </a:r>
          </a:p>
          <a:p>
            <a:pPr lvl="0"/>
            <a:endParaRPr lang="sk-SK" sz="2400" dirty="0" smtClean="0"/>
          </a:p>
          <a:p>
            <a:pPr lvl="0"/>
            <a:r>
              <a:rPr lang="sk-SK" sz="2400" dirty="0" smtClean="0"/>
              <a:t>Vo Francúzsku sa napriek tomu odpracuje priemerne až 40,5 hodiny za týždeň, pričom podľa </a:t>
            </a:r>
            <a:r>
              <a:rPr lang="sk-SK" sz="2400" dirty="0" err="1" smtClean="0"/>
              <a:t>Eurostat-u</a:t>
            </a:r>
            <a:r>
              <a:rPr lang="sk-SK" sz="2400" dirty="0" smtClean="0"/>
              <a:t> je to len 36,1hod./týždeň a to hlavne z dôvodu, že slabšie zarábajúci Francúzi majú často dve zamestnania.</a:t>
            </a:r>
          </a:p>
          <a:p>
            <a:pPr lvl="0"/>
            <a:endParaRPr lang="sk-SK" sz="2400" dirty="0" smtClean="0"/>
          </a:p>
          <a:p>
            <a:r>
              <a:rPr lang="sk-SK" sz="2400" dirty="0" smtClean="0"/>
              <a:t>Kritici vinia aj kratší pracovný čas z pomerne vysokej nezamestnanosti vo Francúzsku (viac ako 9%). </a:t>
            </a:r>
          </a:p>
          <a:p>
            <a:endParaRPr lang="sk-SK" sz="2400" dirty="0" smtClean="0"/>
          </a:p>
          <a:p>
            <a:r>
              <a:rPr lang="sk-SK" sz="2400" dirty="0" smtClean="0"/>
              <a:t>Priemerná hrubá mzda vo Francúzsku je 2864 €.</a:t>
            </a:r>
          </a:p>
          <a:p>
            <a:pPr lvl="0"/>
            <a:endParaRPr lang="sk-SK" sz="2400" dirty="0" smtClean="0"/>
          </a:p>
          <a:p>
            <a:pPr lvl="0"/>
            <a:endParaRPr lang="sk-SK" sz="2400" dirty="0" smtClean="0"/>
          </a:p>
        </p:txBody>
      </p:sp>
      <p:pic>
        <p:nvPicPr>
          <p:cNvPr id="24" name="Obrázok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8340" y="3446300"/>
            <a:ext cx="439200" cy="423229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4721" y="2235081"/>
            <a:ext cx="439488" cy="456723"/>
          </a:xfrm>
          <a:prstGeom prst="rect">
            <a:avLst/>
          </a:prstGeom>
        </p:spPr>
      </p:pic>
      <p:pic>
        <p:nvPicPr>
          <p:cNvPr id="27" name="Obrázo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2735"/>
            <a:ext cx="1620000" cy="864591"/>
          </a:xfrm>
          <a:prstGeom prst="rect">
            <a:avLst/>
          </a:prstGeom>
        </p:spPr>
      </p:pic>
      <p:pic>
        <p:nvPicPr>
          <p:cNvPr id="28" name="Obrázok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7049" y="4878860"/>
            <a:ext cx="439200" cy="423229"/>
          </a:xfrm>
          <a:prstGeom prst="rect">
            <a:avLst/>
          </a:prstGeom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34383" y="1659756"/>
            <a:ext cx="2857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7512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11296</TotalTime>
  <Words>328</Words>
  <Application>Microsoft Office PowerPoint</Application>
  <PresentationFormat>Vlastní</PresentationFormat>
  <Paragraphs>52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Motív Office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Situácia na Slovensku</dc:title>
  <dc:creator>KOZ SR</dc:creator>
  <cp:lastModifiedBy>Stepankova</cp:lastModifiedBy>
  <cp:revision>354</cp:revision>
  <cp:lastPrinted>2018-04-17T10:48:34Z</cp:lastPrinted>
  <dcterms:created xsi:type="dcterms:W3CDTF">2016-01-18T14:11:46Z</dcterms:created>
  <dcterms:modified xsi:type="dcterms:W3CDTF">2018-05-09T11:44:08Z</dcterms:modified>
</cp:coreProperties>
</file>