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619" r:id="rId2"/>
    <p:sldId id="724" r:id="rId3"/>
    <p:sldId id="722" r:id="rId4"/>
    <p:sldId id="688" r:id="rId5"/>
    <p:sldId id="689" r:id="rId6"/>
    <p:sldId id="690" r:id="rId7"/>
    <p:sldId id="691" r:id="rId8"/>
    <p:sldId id="692" r:id="rId9"/>
    <p:sldId id="693" r:id="rId10"/>
    <p:sldId id="694" r:id="rId11"/>
    <p:sldId id="695" r:id="rId12"/>
    <p:sldId id="696" r:id="rId13"/>
    <p:sldId id="697" r:id="rId14"/>
    <p:sldId id="698" r:id="rId15"/>
    <p:sldId id="699" r:id="rId16"/>
    <p:sldId id="700" r:id="rId17"/>
    <p:sldId id="701" r:id="rId18"/>
    <p:sldId id="702" r:id="rId19"/>
    <p:sldId id="703" r:id="rId20"/>
    <p:sldId id="717" r:id="rId21"/>
    <p:sldId id="704" r:id="rId22"/>
    <p:sldId id="624" r:id="rId23"/>
    <p:sldId id="625" r:id="rId24"/>
    <p:sldId id="626" r:id="rId25"/>
    <p:sldId id="627" r:id="rId26"/>
    <p:sldId id="628" r:id="rId27"/>
    <p:sldId id="629" r:id="rId28"/>
    <p:sldId id="706" r:id="rId29"/>
    <p:sldId id="632" r:id="rId30"/>
    <p:sldId id="631" r:id="rId31"/>
    <p:sldId id="707" r:id="rId32"/>
    <p:sldId id="708" r:id="rId33"/>
    <p:sldId id="709" r:id="rId34"/>
    <p:sldId id="710" r:id="rId35"/>
    <p:sldId id="719" r:id="rId36"/>
    <p:sldId id="712" r:id="rId37"/>
    <p:sldId id="723" r:id="rId38"/>
    <p:sldId id="715" r:id="rId39"/>
    <p:sldId id="714" r:id="rId40"/>
    <p:sldId id="713" r:id="rId41"/>
    <p:sldId id="720" r:id="rId42"/>
    <p:sldId id="721" r:id="rId43"/>
    <p:sldId id="676" r:id="rId44"/>
    <p:sldId id="652" r:id="rId45"/>
    <p:sldId id="727" r:id="rId46"/>
  </p:sldIdLst>
  <p:sldSz cx="11522075" cy="6480175"/>
  <p:notesSz cx="6805613" cy="99441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803" autoAdjust="0"/>
  </p:normalViewPr>
  <p:slideViewPr>
    <p:cSldViewPr snapToGrid="0">
      <p:cViewPr varScale="1">
        <p:scale>
          <a:sx n="86" d="100"/>
          <a:sy n="86" d="100"/>
        </p:scale>
        <p:origin x="634" y="5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878" y="-90"/>
      </p:cViewPr>
      <p:guideLst>
        <p:guide orient="horz" pos="3132"/>
        <p:guide pos="214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03st\Documents\GroupWise\Spot&#345;eba%20dom&#225;cnost&#237;%20201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03st\AppData\Local\Temp\ZOI_III_2015_II_2.xlsx" TargetMode="External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03st\AppData\Local\Temp\ZOI_III_2015_III_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03st\AppData\Local\Temp\ZOI_III_2015_III_4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03st\AppData\Local\Temp\ZOI_III_2015_III_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03st\AppData\Local\Temp\XPgrpwise\Stredula%20-%20podklad%20pro%20vystoupen&#237;%2016.%20z&#225;&#345;&#237;%20-%20grafy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x03st\AppData\Local\Temp\XPgrpwise\Stredula%20-%20podklad%20pro%20vystoupen&#237;%2016.%20z&#225;&#345;&#237;%20-%20grafy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239640769804432E-2"/>
          <c:y val="0.15141967497695299"/>
          <c:w val="0.90101286833260719"/>
          <c:h val="0.73501633895062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List1!$E$8:$E$73</c:f>
              <c:strCache>
                <c:ptCount val="66"/>
                <c:pt idx="0">
                  <c:v>1Q99</c:v>
                </c:pt>
                <c:pt idx="1">
                  <c:v>2Q99</c:v>
                </c:pt>
                <c:pt idx="2">
                  <c:v>3Q99</c:v>
                </c:pt>
                <c:pt idx="3">
                  <c:v>4Q99</c:v>
                </c:pt>
                <c:pt idx="4">
                  <c:v>1Q00</c:v>
                </c:pt>
                <c:pt idx="5">
                  <c:v>2Q00</c:v>
                </c:pt>
                <c:pt idx="6">
                  <c:v>3Q00</c:v>
                </c:pt>
                <c:pt idx="7">
                  <c:v>4Q00</c:v>
                </c:pt>
                <c:pt idx="8">
                  <c:v>1Q01</c:v>
                </c:pt>
                <c:pt idx="9">
                  <c:v>2Q01</c:v>
                </c:pt>
                <c:pt idx="10">
                  <c:v>3Q01</c:v>
                </c:pt>
                <c:pt idx="11">
                  <c:v>4Q01</c:v>
                </c:pt>
                <c:pt idx="12">
                  <c:v>1Q02</c:v>
                </c:pt>
                <c:pt idx="13">
                  <c:v>2Q02</c:v>
                </c:pt>
                <c:pt idx="14">
                  <c:v>3Q02</c:v>
                </c:pt>
                <c:pt idx="15">
                  <c:v>4Q02</c:v>
                </c:pt>
                <c:pt idx="16">
                  <c:v>1Q03</c:v>
                </c:pt>
                <c:pt idx="17">
                  <c:v>2Q03</c:v>
                </c:pt>
                <c:pt idx="18">
                  <c:v>3Q03</c:v>
                </c:pt>
                <c:pt idx="19">
                  <c:v>4Q03</c:v>
                </c:pt>
                <c:pt idx="20">
                  <c:v>1Q04</c:v>
                </c:pt>
                <c:pt idx="21">
                  <c:v>2Q04</c:v>
                </c:pt>
                <c:pt idx="22">
                  <c:v>3Q04</c:v>
                </c:pt>
                <c:pt idx="23">
                  <c:v>4Q04</c:v>
                </c:pt>
                <c:pt idx="24">
                  <c:v>1Q05</c:v>
                </c:pt>
                <c:pt idx="25">
                  <c:v>2Q05</c:v>
                </c:pt>
                <c:pt idx="26">
                  <c:v>3Q05</c:v>
                </c:pt>
                <c:pt idx="27">
                  <c:v>4Q05</c:v>
                </c:pt>
                <c:pt idx="28">
                  <c:v>1Q06</c:v>
                </c:pt>
                <c:pt idx="29">
                  <c:v>2Q06</c:v>
                </c:pt>
                <c:pt idx="30">
                  <c:v>3Q06</c:v>
                </c:pt>
                <c:pt idx="31">
                  <c:v>4Q06</c:v>
                </c:pt>
                <c:pt idx="32">
                  <c:v>1Q07</c:v>
                </c:pt>
                <c:pt idx="33">
                  <c:v>2Q07</c:v>
                </c:pt>
                <c:pt idx="34">
                  <c:v>3Q07</c:v>
                </c:pt>
                <c:pt idx="35">
                  <c:v>4Q07</c:v>
                </c:pt>
                <c:pt idx="36">
                  <c:v>1Q08</c:v>
                </c:pt>
                <c:pt idx="37">
                  <c:v>2Q08</c:v>
                </c:pt>
                <c:pt idx="38">
                  <c:v>3Q08</c:v>
                </c:pt>
                <c:pt idx="39">
                  <c:v>4Q08</c:v>
                </c:pt>
                <c:pt idx="40">
                  <c:v>1Q09</c:v>
                </c:pt>
                <c:pt idx="41">
                  <c:v>2Q09</c:v>
                </c:pt>
                <c:pt idx="42">
                  <c:v>3Q09</c:v>
                </c:pt>
                <c:pt idx="43">
                  <c:v>4Q09</c:v>
                </c:pt>
                <c:pt idx="44">
                  <c:v>1Q10</c:v>
                </c:pt>
                <c:pt idx="45">
                  <c:v>2Q10</c:v>
                </c:pt>
                <c:pt idx="46">
                  <c:v>3Q10</c:v>
                </c:pt>
                <c:pt idx="47">
                  <c:v>4Q10</c:v>
                </c:pt>
                <c:pt idx="48">
                  <c:v>1Q11</c:v>
                </c:pt>
                <c:pt idx="49">
                  <c:v>2Q11</c:v>
                </c:pt>
                <c:pt idx="50">
                  <c:v>3Q11</c:v>
                </c:pt>
                <c:pt idx="51">
                  <c:v>4Q11</c:v>
                </c:pt>
                <c:pt idx="52">
                  <c:v>1Q12</c:v>
                </c:pt>
                <c:pt idx="53">
                  <c:v>2Q12</c:v>
                </c:pt>
                <c:pt idx="54">
                  <c:v>3Q12</c:v>
                </c:pt>
                <c:pt idx="55">
                  <c:v>4Q12</c:v>
                </c:pt>
                <c:pt idx="56">
                  <c:v>1Q13</c:v>
                </c:pt>
                <c:pt idx="57">
                  <c:v>2Q13</c:v>
                </c:pt>
                <c:pt idx="58">
                  <c:v>3Q13</c:v>
                </c:pt>
                <c:pt idx="59">
                  <c:v>4Q13</c:v>
                </c:pt>
                <c:pt idx="60">
                  <c:v>1Q14</c:v>
                </c:pt>
                <c:pt idx="61">
                  <c:v>2Q14</c:v>
                </c:pt>
                <c:pt idx="62">
                  <c:v>3Q14</c:v>
                </c:pt>
                <c:pt idx="63">
                  <c:v>4Q14</c:v>
                </c:pt>
                <c:pt idx="64">
                  <c:v>1Q15</c:v>
                </c:pt>
                <c:pt idx="65">
                  <c:v>2Q15</c:v>
                </c:pt>
              </c:strCache>
            </c:strRef>
          </c:cat>
          <c:val>
            <c:numRef>
              <c:f>List1!$F$8:$F$73</c:f>
              <c:numCache>
                <c:formatCode>0.0</c:formatCode>
                <c:ptCount val="66"/>
                <c:pt idx="0">
                  <c:v>103.27233528837527</c:v>
                </c:pt>
                <c:pt idx="1">
                  <c:v>102.94770749747792</c:v>
                </c:pt>
                <c:pt idx="2">
                  <c:v>103.61067213311721</c:v>
                </c:pt>
                <c:pt idx="3">
                  <c:v>102.00210927556832</c:v>
                </c:pt>
                <c:pt idx="4">
                  <c:v>101.16932720429317</c:v>
                </c:pt>
                <c:pt idx="5">
                  <c:v>101.84522962779877</c:v>
                </c:pt>
                <c:pt idx="6">
                  <c:v>102.58185983309231</c:v>
                </c:pt>
                <c:pt idx="7">
                  <c:v>101.65172817387403</c:v>
                </c:pt>
                <c:pt idx="8">
                  <c:v>102.408640328514</c:v>
                </c:pt>
                <c:pt idx="9">
                  <c:v>103.50579073255415</c:v>
                </c:pt>
                <c:pt idx="10">
                  <c:v>102.84822161973302</c:v>
                </c:pt>
                <c:pt idx="11">
                  <c:v>103.09918592269668</c:v>
                </c:pt>
                <c:pt idx="12">
                  <c:v>103.37466585698436</c:v>
                </c:pt>
                <c:pt idx="13">
                  <c:v>102.80082714527563</c:v>
                </c:pt>
                <c:pt idx="14">
                  <c:v>102.02185570373398</c:v>
                </c:pt>
                <c:pt idx="15">
                  <c:v>103.36720275829434</c:v>
                </c:pt>
                <c:pt idx="16">
                  <c:v>104.65034131830201</c:v>
                </c:pt>
                <c:pt idx="17">
                  <c:v>104.61680815680724</c:v>
                </c:pt>
                <c:pt idx="18">
                  <c:v>105.58129465416783</c:v>
                </c:pt>
                <c:pt idx="19">
                  <c:v>104.32083195641722</c:v>
                </c:pt>
                <c:pt idx="20">
                  <c:v>103.02858954359132</c:v>
                </c:pt>
                <c:pt idx="21">
                  <c:v>102.79723308251162</c:v>
                </c:pt>
                <c:pt idx="22">
                  <c:v>103.35675730251246</c:v>
                </c:pt>
                <c:pt idx="23">
                  <c:v>103.90929431193319</c:v>
                </c:pt>
                <c:pt idx="24" formatCode="#,##0.0">
                  <c:v>103.67759060693675</c:v>
                </c:pt>
                <c:pt idx="25" formatCode="#,##0.0">
                  <c:v>103.23776140489944</c:v>
                </c:pt>
                <c:pt idx="26" formatCode="#,##0.0">
                  <c:v>102.47718274547498</c:v>
                </c:pt>
                <c:pt idx="27" formatCode="#,##0.0">
                  <c:v>103.13665778629118</c:v>
                </c:pt>
                <c:pt idx="28" formatCode="#,##0.0">
                  <c:v>102.89815442711048</c:v>
                </c:pt>
                <c:pt idx="29" formatCode="#,##0.0">
                  <c:v>103.98950675505365</c:v>
                </c:pt>
                <c:pt idx="30" formatCode="#,##0.0">
                  <c:v>104.31530216513397</c:v>
                </c:pt>
                <c:pt idx="31" formatCode="#,##0.0">
                  <c:v>104.07589839913805</c:v>
                </c:pt>
                <c:pt idx="32" formatCode="#,##0.0">
                  <c:v>105.26451555794881</c:v>
                </c:pt>
                <c:pt idx="33" formatCode="#,##0.0">
                  <c:v>104.25954857119865</c:v>
                </c:pt>
                <c:pt idx="34" formatCode="#,##0.0">
                  <c:v>103.77093399411154</c:v>
                </c:pt>
                <c:pt idx="35" formatCode="#,##0.0">
                  <c:v>103.26215223210275</c:v>
                </c:pt>
                <c:pt idx="36" formatCode="#,##0.0">
                  <c:v>102.05886851887061</c:v>
                </c:pt>
                <c:pt idx="37" formatCode="#,##0.0">
                  <c:v>103.53713027962988</c:v>
                </c:pt>
                <c:pt idx="38" formatCode="#,##0.0">
                  <c:v>102.84258222659604</c:v>
                </c:pt>
                <c:pt idx="39" formatCode="#,##0.0">
                  <c:v>102.91270831638134</c:v>
                </c:pt>
                <c:pt idx="40" formatCode="#,##0.0">
                  <c:v>101.74233594027959</c:v>
                </c:pt>
                <c:pt idx="41" formatCode="#,##0.0">
                  <c:v>99.704311353278584</c:v>
                </c:pt>
                <c:pt idx="42" formatCode="#,##0.0">
                  <c:v>98.106650426953678</c:v>
                </c:pt>
                <c:pt idx="43" formatCode="#,##0.0">
                  <c:v>98.186172369635486</c:v>
                </c:pt>
                <c:pt idx="44" formatCode="#,##0.0">
                  <c:v>100.96564659527969</c:v>
                </c:pt>
                <c:pt idx="45" formatCode="#,##0.0">
                  <c:v>100.49584232674798</c:v>
                </c:pt>
                <c:pt idx="46" formatCode="#,##0.0">
                  <c:v>100.94104163196367</c:v>
                </c:pt>
                <c:pt idx="47" formatCode="#,##0.0">
                  <c:v>101.34230561489935</c:v>
                </c:pt>
                <c:pt idx="48" formatCode="#,##0.0">
                  <c:v>99.545165722171873</c:v>
                </c:pt>
                <c:pt idx="49" formatCode="#,##0.0">
                  <c:v>100.41559042531256</c:v>
                </c:pt>
                <c:pt idx="50" formatCode="#,##0.0">
                  <c:v>100.74659255506346</c:v>
                </c:pt>
                <c:pt idx="51" formatCode="#,##0.0">
                  <c:v>100.47563321726565</c:v>
                </c:pt>
                <c:pt idx="52" formatCode="#,##0.0">
                  <c:v>99.090296886530211</c:v>
                </c:pt>
                <c:pt idx="53" formatCode="#,##0.0">
                  <c:v>98.554148829507952</c:v>
                </c:pt>
                <c:pt idx="54" formatCode="#,##0.0">
                  <c:v>98.649923827259542</c:v>
                </c:pt>
                <c:pt idx="55" formatCode="#,##0.0">
                  <c:v>97.885619516877213</c:v>
                </c:pt>
                <c:pt idx="56" formatCode="#,##0.0">
                  <c:v>99.771322314387788</c:v>
                </c:pt>
                <c:pt idx="57" formatCode="#,##0.0">
                  <c:v>100.3977402127144</c:v>
                </c:pt>
                <c:pt idx="58" formatCode="#,##0.0">
                  <c:v>101.07666991431341</c:v>
                </c:pt>
                <c:pt idx="59" formatCode="#,##0.0">
                  <c:v>101.51707714956318</c:v>
                </c:pt>
                <c:pt idx="60" formatCode="#,##0.0">
                  <c:v>101.13451028972803</c:v>
                </c:pt>
                <c:pt idx="61" formatCode="#,##0.0">
                  <c:v>101.27581448082124</c:v>
                </c:pt>
                <c:pt idx="62" formatCode="#,##0.0">
                  <c:v>101.45478345394332</c:v>
                </c:pt>
                <c:pt idx="63" formatCode="#,##0.0">
                  <c:v>101.99629089898249</c:v>
                </c:pt>
                <c:pt idx="64" formatCode="#,##0.0">
                  <c:v>102.82753334613098</c:v>
                </c:pt>
                <c:pt idx="65" formatCode="#,##0.0">
                  <c:v>103.1182774286479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223800"/>
        <c:axId val="302222232"/>
      </c:barChart>
      <c:catAx>
        <c:axId val="3022238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58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302222232"/>
        <c:crossesAt val="100"/>
        <c:auto val="1"/>
        <c:lblAlgn val="ctr"/>
        <c:lblOffset val="100"/>
        <c:tickLblSkip val="4"/>
        <c:tickMarkSkip val="1"/>
        <c:noMultiLvlLbl val="0"/>
      </c:catAx>
      <c:valAx>
        <c:axId val="302222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30222380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473809189109878E-2"/>
          <c:y val="5.6603947412869067E-2"/>
          <c:w val="0.86947524833643575"/>
          <c:h val="0.71069400640603031"/>
        </c:manualLayout>
      </c:layout>
      <c:lineChart>
        <c:grouping val="standard"/>
        <c:varyColors val="0"/>
        <c:ser>
          <c:idx val="0"/>
          <c:order val="0"/>
          <c:tx>
            <c:strRef>
              <c:f>'Graf II.2.14'!$B$2</c:f>
              <c:strCache>
                <c:ptCount val="1"/>
                <c:pt idx="0">
                  <c:v>Zaměstnanost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 II.2.14'!$A$3:$A$30</c:f>
              <c:strCache>
                <c:ptCount val="28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I/15</c:v>
                </c:pt>
                <c:pt idx="17">
                  <c:v>II</c:v>
                </c:pt>
                <c:pt idx="18">
                  <c:v>III</c:v>
                </c:pt>
                <c:pt idx="19">
                  <c:v>IV</c:v>
                </c:pt>
                <c:pt idx="20">
                  <c:v>I/16</c:v>
                </c:pt>
                <c:pt idx="21">
                  <c:v>II</c:v>
                </c:pt>
                <c:pt idx="22">
                  <c:v>III</c:v>
                </c:pt>
                <c:pt idx="23">
                  <c:v>IV</c:v>
                </c:pt>
                <c:pt idx="24">
                  <c:v>I/17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</c:strCache>
            </c:strRef>
          </c:cat>
          <c:val>
            <c:numRef>
              <c:f>'Graf II.2.14'!Col_B</c:f>
              <c:numCache>
                <c:formatCode>0.0</c:formatCode>
                <c:ptCount val="28"/>
                <c:pt idx="0">
                  <c:v>0.68085392061241201</c:v>
                </c:pt>
                <c:pt idx="1">
                  <c:v>0.477499732288033</c:v>
                </c:pt>
                <c:pt idx="2">
                  <c:v>0.22757857400654702</c:v>
                </c:pt>
                <c:pt idx="3">
                  <c:v>-9.2934349303353848E-3</c:v>
                </c:pt>
                <c:pt idx="4">
                  <c:v>7.1097101032968804E-2</c:v>
                </c:pt>
                <c:pt idx="5">
                  <c:v>0.21750234865831641</c:v>
                </c:pt>
                <c:pt idx="6">
                  <c:v>0.49235736380348893</c:v>
                </c:pt>
                <c:pt idx="7">
                  <c:v>0.67724081825949267</c:v>
                </c:pt>
                <c:pt idx="8">
                  <c:v>1.0095811527129135</c:v>
                </c:pt>
                <c:pt idx="9">
                  <c:v>1.31059774578525</c:v>
                </c:pt>
                <c:pt idx="10">
                  <c:v>0.66979062506914011</c:v>
                </c:pt>
                <c:pt idx="11">
                  <c:v>0.856473754021847</c:v>
                </c:pt>
                <c:pt idx="12">
                  <c:v>0.78920148223546804</c:v>
                </c:pt>
                <c:pt idx="13">
                  <c:v>0.17490888480040781</c:v>
                </c:pt>
                <c:pt idx="14">
                  <c:v>0.83914588968548276</c:v>
                </c:pt>
                <c:pt idx="15">
                  <c:v>1.2075532775828035</c:v>
                </c:pt>
                <c:pt idx="16">
                  <c:v>1.3161633242497701</c:v>
                </c:pt>
                <c:pt idx="17">
                  <c:v>1.1857584002167394</c:v>
                </c:pt>
                <c:pt idx="18">
                  <c:v>0.92780447817020195</c:v>
                </c:pt>
                <c:pt idx="19">
                  <c:v>0.49777798640280507</c:v>
                </c:pt>
                <c:pt idx="20">
                  <c:v>0.277921132682101</c:v>
                </c:pt>
                <c:pt idx="21">
                  <c:v>0.62831018546185458</c:v>
                </c:pt>
                <c:pt idx="22">
                  <c:v>0.69885891518468868</c:v>
                </c:pt>
                <c:pt idx="23">
                  <c:v>0.71680507065863774</c:v>
                </c:pt>
                <c:pt idx="24">
                  <c:v>0.68693153178620459</c:v>
                </c:pt>
                <c:pt idx="25">
                  <c:v>0.57863300958094199</c:v>
                </c:pt>
                <c:pt idx="26">
                  <c:v>0.466639347817077</c:v>
                </c:pt>
                <c:pt idx="27">
                  <c:v>0.35996139088032508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225760"/>
        <c:axId val="302221840"/>
      </c:lineChart>
      <c:lineChart>
        <c:grouping val="standard"/>
        <c:varyColors val="0"/>
        <c:ser>
          <c:idx val="1"/>
          <c:order val="1"/>
          <c:tx>
            <c:strRef>
              <c:f>'Graf II.2.14'!$C$2</c:f>
              <c:strCache>
                <c:ptCount val="1"/>
                <c:pt idx="0">
                  <c:v>Obecná míra nezaměstnanosti (pravá osa)</c:v>
                </c:pt>
              </c:strCache>
            </c:strRef>
          </c:tx>
          <c:spPr>
            <a:ln w="762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'Graf II.2.14'!Col_A</c:f>
              <c:strCache>
                <c:ptCount val="28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I/15</c:v>
                </c:pt>
                <c:pt idx="17">
                  <c:v>II</c:v>
                </c:pt>
                <c:pt idx="18">
                  <c:v>III</c:v>
                </c:pt>
                <c:pt idx="19">
                  <c:v>IV</c:v>
                </c:pt>
                <c:pt idx="20">
                  <c:v>I/16</c:v>
                </c:pt>
                <c:pt idx="21">
                  <c:v>II</c:v>
                </c:pt>
                <c:pt idx="22">
                  <c:v>III</c:v>
                </c:pt>
                <c:pt idx="23">
                  <c:v>IV</c:v>
                </c:pt>
                <c:pt idx="24">
                  <c:v>I/17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</c:strCache>
            </c:strRef>
          </c:cat>
          <c:val>
            <c:numRef>
              <c:f>'Graf II.2.14'!Col_C</c:f>
              <c:numCache>
                <c:formatCode>0.0</c:formatCode>
                <c:ptCount val="28"/>
                <c:pt idx="0">
                  <c:v>6.9789144211237</c:v>
                </c:pt>
                <c:pt idx="1">
                  <c:v>6.9904661903063934</c:v>
                </c:pt>
                <c:pt idx="2">
                  <c:v>6.6368869401889645</c:v>
                </c:pt>
                <c:pt idx="3">
                  <c:v>6.5376984884883544</c:v>
                </c:pt>
                <c:pt idx="4">
                  <c:v>6.8844246373596345</c:v>
                </c:pt>
                <c:pt idx="5">
                  <c:v>6.9446871409091102</c:v>
                </c:pt>
                <c:pt idx="6">
                  <c:v>7.0523753704521095</c:v>
                </c:pt>
                <c:pt idx="7">
                  <c:v>7.2767259813529082</c:v>
                </c:pt>
                <c:pt idx="8">
                  <c:v>7.2437840275183465</c:v>
                </c:pt>
                <c:pt idx="9">
                  <c:v>7.0177144322844756</c:v>
                </c:pt>
                <c:pt idx="10">
                  <c:v>7.0676450532051955</c:v>
                </c:pt>
                <c:pt idx="11">
                  <c:v>6.8390732867316313</c:v>
                </c:pt>
                <c:pt idx="12">
                  <c:v>6.5971076476161645</c:v>
                </c:pt>
                <c:pt idx="13">
                  <c:v>6.2852597964278534</c:v>
                </c:pt>
                <c:pt idx="14">
                  <c:v>5.9952343393235097</c:v>
                </c:pt>
                <c:pt idx="15">
                  <c:v>5.8640438968621975</c:v>
                </c:pt>
                <c:pt idx="16">
                  <c:v>5.8224110226569366</c:v>
                </c:pt>
                <c:pt idx="17">
                  <c:v>5.8544866373363202</c:v>
                </c:pt>
                <c:pt idx="18">
                  <c:v>5.7483539580085701</c:v>
                </c:pt>
                <c:pt idx="19">
                  <c:v>5.6076733819084899</c:v>
                </c:pt>
                <c:pt idx="20">
                  <c:v>5.4664097221969099</c:v>
                </c:pt>
                <c:pt idx="21">
                  <c:v>5.2814858304268695</c:v>
                </c:pt>
                <c:pt idx="22">
                  <c:v>5.1534670594602945</c:v>
                </c:pt>
                <c:pt idx="23">
                  <c:v>5.0478912318859255</c:v>
                </c:pt>
                <c:pt idx="24">
                  <c:v>4.971429595786411</c:v>
                </c:pt>
                <c:pt idx="25">
                  <c:v>4.8603835132455755</c:v>
                </c:pt>
                <c:pt idx="26">
                  <c:v>4.8055013132292785</c:v>
                </c:pt>
                <c:pt idx="27">
                  <c:v>4.7482213351185933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224976"/>
        <c:axId val="302226544"/>
      </c:lineChart>
      <c:catAx>
        <c:axId val="30222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0222184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302221840"/>
        <c:scaling>
          <c:orientation val="minMax"/>
          <c:max val="2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02225760"/>
        <c:crosses val="autoZero"/>
        <c:crossBetween val="between"/>
        <c:majorUnit val="1"/>
      </c:valAx>
      <c:valAx>
        <c:axId val="30222654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302224976"/>
        <c:crosses val="max"/>
        <c:crossBetween val="between"/>
      </c:valAx>
      <c:catAx>
        <c:axId val="30222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2226544"/>
        <c:crosses val="autoZero"/>
        <c:auto val="1"/>
        <c:lblAlgn val="ctr"/>
        <c:lblOffset val="100"/>
        <c:noMultiLvlLbl val="0"/>
      </c:catAx>
      <c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3175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263157894736842"/>
          <c:y val="0.86747325259041985"/>
          <c:w val="0.68157894736842162"/>
          <c:h val="0.1204823493448861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137566137566134E-2"/>
          <c:y val="3.9096606968298982E-2"/>
          <c:w val="0.89682539682539963"/>
          <c:h val="0.61880436255550175"/>
        </c:manualLayout>
      </c:layout>
      <c:lineChart>
        <c:grouping val="standard"/>
        <c:varyColors val="0"/>
        <c:ser>
          <c:idx val="0"/>
          <c:order val="0"/>
          <c:tx>
            <c:strRef>
              <c:f>'Graf III.4.1'!$B$2</c:f>
              <c:strCache>
                <c:ptCount val="1"/>
                <c:pt idx="0">
                  <c:v>Nominální jednotkové mzdové náklady 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 III.4.1'!$A$3:$A$19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III.4.1'!$B$3:$B$19</c:f>
              <c:numCache>
                <c:formatCode>0.0</c:formatCode>
                <c:ptCount val="17"/>
                <c:pt idx="0">
                  <c:v>-0.55681629221602269</c:v>
                </c:pt>
                <c:pt idx="1">
                  <c:v>0.96442979861792733</c:v>
                </c:pt>
                <c:pt idx="2">
                  <c:v>0.10348126712964588</c:v>
                </c:pt>
                <c:pt idx="3">
                  <c:v>0.54992216809377492</c:v>
                </c:pt>
                <c:pt idx="4">
                  <c:v>2.9835422469763238</c:v>
                </c:pt>
                <c:pt idx="5">
                  <c:v>3.1565836062947827</c:v>
                </c:pt>
                <c:pt idx="6">
                  <c:v>2.9862398525994052</c:v>
                </c:pt>
                <c:pt idx="7">
                  <c:v>4.6452980907458974</c:v>
                </c:pt>
                <c:pt idx="8">
                  <c:v>2.8464558504628767</c:v>
                </c:pt>
                <c:pt idx="9">
                  <c:v>2.3494705283616972</c:v>
                </c:pt>
                <c:pt idx="10">
                  <c:v>1.1230528434769209</c:v>
                </c:pt>
                <c:pt idx="11">
                  <c:v>-2.0998341548955857</c:v>
                </c:pt>
                <c:pt idx="12">
                  <c:v>-0.12860663940135186</c:v>
                </c:pt>
                <c:pt idx="13">
                  <c:v>-0.22198543898740597</c:v>
                </c:pt>
                <c:pt idx="14">
                  <c:v>-1.3086000185747571</c:v>
                </c:pt>
                <c:pt idx="15">
                  <c:v>1.4110141220858186</c:v>
                </c:pt>
                <c:pt idx="16">
                  <c:v>-0.66768559500914171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III.4.1'!$C$2</c:f>
              <c:strCache>
                <c:ptCount val="1"/>
                <c:pt idx="0">
                  <c:v>Průměrná nominální mzda v podnikatelské sféře  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'Graf III.4.1'!$A$3:$A$19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III.4.1'!$C$3:$C$19</c:f>
              <c:numCache>
                <c:formatCode>0.0</c:formatCode>
                <c:ptCount val="17"/>
                <c:pt idx="0">
                  <c:v>3.7999999999999972</c:v>
                </c:pt>
                <c:pt idx="1">
                  <c:v>3.4000000000000057</c:v>
                </c:pt>
                <c:pt idx="2">
                  <c:v>2.4000000000000057</c:v>
                </c:pt>
                <c:pt idx="3">
                  <c:v>2.5999999999999943</c:v>
                </c:pt>
                <c:pt idx="4">
                  <c:v>3.2000000000000042</c:v>
                </c:pt>
                <c:pt idx="5">
                  <c:v>2.0999999999999943</c:v>
                </c:pt>
                <c:pt idx="6">
                  <c:v>1.2000000000000028</c:v>
                </c:pt>
                <c:pt idx="7">
                  <c:v>3.7000000000000042</c:v>
                </c:pt>
                <c:pt idx="8">
                  <c:v>-0.7999999999999976</c:v>
                </c:pt>
                <c:pt idx="9">
                  <c:v>0.7999999999999976</c:v>
                </c:pt>
                <c:pt idx="10">
                  <c:v>1.2999999999999874</c:v>
                </c:pt>
                <c:pt idx="11">
                  <c:v>-2.5999999999999943</c:v>
                </c:pt>
                <c:pt idx="12">
                  <c:v>3.4000000000000057</c:v>
                </c:pt>
                <c:pt idx="13">
                  <c:v>2.2000000000000042</c:v>
                </c:pt>
                <c:pt idx="14">
                  <c:v>1.5</c:v>
                </c:pt>
                <c:pt idx="15">
                  <c:v>1.7999999999999892</c:v>
                </c:pt>
                <c:pt idx="16">
                  <c:v>2.0999999999999943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'Graf III.4.1'!$D$2</c:f>
              <c:strCache>
                <c:ptCount val="1"/>
                <c:pt idx="0">
                  <c:v>Počet zaměstnaných osob </c:v>
                </c:pt>
              </c:strCache>
            </c:strRef>
          </c:tx>
          <c:spPr>
            <a:ln w="381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'Graf III.4.1'!$A$3:$A$19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III.4.1'!$D$3:$D$19</c:f>
              <c:numCache>
                <c:formatCode>0.0</c:formatCode>
                <c:ptCount val="17"/>
                <c:pt idx="0">
                  <c:v>0.63508611507989765</c:v>
                </c:pt>
                <c:pt idx="1">
                  <c:v>0.49591140875209361</c:v>
                </c:pt>
                <c:pt idx="2">
                  <c:v>0.27144908200011875</c:v>
                </c:pt>
                <c:pt idx="3">
                  <c:v>-4.3401753627236833E-2</c:v>
                </c:pt>
                <c:pt idx="4">
                  <c:v>5.0959411437556813E-2</c:v>
                </c:pt>
                <c:pt idx="5">
                  <c:v>0.24154175943127512</c:v>
                </c:pt>
                <c:pt idx="6">
                  <c:v>0.51491068923589989</c:v>
                </c:pt>
                <c:pt idx="7">
                  <c:v>0.63740527672449498</c:v>
                </c:pt>
                <c:pt idx="8">
                  <c:v>1.01619023846679</c:v>
                </c:pt>
                <c:pt idx="9">
                  <c:v>1.3268168031963701</c:v>
                </c:pt>
                <c:pt idx="10">
                  <c:v>0.67179162512592172</c:v>
                </c:pt>
                <c:pt idx="11">
                  <c:v>0.83548402712199099</c:v>
                </c:pt>
                <c:pt idx="12">
                  <c:v>0.79725462173985051</c:v>
                </c:pt>
                <c:pt idx="13">
                  <c:v>0.18631476928367888</c:v>
                </c:pt>
                <c:pt idx="14">
                  <c:v>0.83455729910215559</c:v>
                </c:pt>
                <c:pt idx="15">
                  <c:v>1.1968760755515464</c:v>
                </c:pt>
                <c:pt idx="16">
                  <c:v>1.3282603767468264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'Graf III.4.1'!$E$2</c:f>
              <c:strCache>
                <c:ptCount val="1"/>
                <c:pt idx="0">
                  <c:v>Přepočtený počet zaměstnanců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'Graf III.4.1'!$A$3:$A$19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III.4.1'!$E$3:$E$19</c:f>
              <c:numCache>
                <c:formatCode>0.0</c:formatCode>
                <c:ptCount val="17"/>
                <c:pt idx="0">
                  <c:v>-0.25275253874932324</c:v>
                </c:pt>
                <c:pt idx="1">
                  <c:v>2.258873202269936E-2</c:v>
                </c:pt>
                <c:pt idx="2">
                  <c:v>-0.4452627702667083</c:v>
                </c:pt>
                <c:pt idx="3">
                  <c:v>-0.6763401642570388</c:v>
                </c:pt>
                <c:pt idx="4">
                  <c:v>0.11351513258255369</c:v>
                </c:pt>
                <c:pt idx="5">
                  <c:v>-0.18296434424628508</c:v>
                </c:pt>
                <c:pt idx="6">
                  <c:v>8.0848176635828189E-2</c:v>
                </c:pt>
                <c:pt idx="7">
                  <c:v>0.18481905379830318</c:v>
                </c:pt>
                <c:pt idx="8">
                  <c:v>-0.86622730431743511</c:v>
                </c:pt>
                <c:pt idx="9">
                  <c:v>-1.2460944737580193</c:v>
                </c:pt>
                <c:pt idx="10">
                  <c:v>-1.0448973212824342</c:v>
                </c:pt>
                <c:pt idx="11">
                  <c:v>-0.83466057716648312</c:v>
                </c:pt>
                <c:pt idx="12">
                  <c:v>0.44897837982298755</c:v>
                </c:pt>
                <c:pt idx="13">
                  <c:v>0.94160602696375961</c:v>
                </c:pt>
                <c:pt idx="14">
                  <c:v>1.1758767586395258</c:v>
                </c:pt>
                <c:pt idx="15">
                  <c:v>1.5438750625886177</c:v>
                </c:pt>
                <c:pt idx="16">
                  <c:v>1.9469277691571261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226936"/>
        <c:axId val="302227328"/>
      </c:lineChart>
      <c:catAx>
        <c:axId val="30222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0222732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302227328"/>
        <c:scaling>
          <c:orientation val="minMax"/>
          <c:max val="5"/>
          <c:min val="-4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02226936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9364803295164984E-3"/>
          <c:y val="0.7602136563283276"/>
          <c:w val="0.99206349206349265"/>
          <c:h val="0.238095238095239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371322005801914E-2"/>
          <c:y val="2.3544033280424956E-2"/>
          <c:w val="0.92639622926715259"/>
          <c:h val="0.70957974126751944"/>
        </c:manualLayout>
      </c:layout>
      <c:lineChart>
        <c:grouping val="standard"/>
        <c:varyColors val="0"/>
        <c:ser>
          <c:idx val="0"/>
          <c:order val="0"/>
          <c:tx>
            <c:strRef>
              <c:f>'Graf III.4.6'!$B$2</c:f>
              <c:strCache>
                <c:ptCount val="1"/>
                <c:pt idx="0">
                  <c:v>Průměrná nominální mzda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'Graf III.4.6'!$A$3:$A$19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III.4.6'!$B$3:$B$19</c:f>
              <c:numCache>
                <c:formatCode>0.0</c:formatCode>
                <c:ptCount val="17"/>
                <c:pt idx="0">
                  <c:v>2.7999999999999972</c:v>
                </c:pt>
                <c:pt idx="1">
                  <c:v>2.5999999999999943</c:v>
                </c:pt>
                <c:pt idx="2">
                  <c:v>2.0999999999999943</c:v>
                </c:pt>
                <c:pt idx="3">
                  <c:v>2.4000000000000057</c:v>
                </c:pt>
                <c:pt idx="4">
                  <c:v>3.2000000000000042</c:v>
                </c:pt>
                <c:pt idx="5">
                  <c:v>2.0999999999999943</c:v>
                </c:pt>
                <c:pt idx="6">
                  <c:v>1.4000000000000057</c:v>
                </c:pt>
                <c:pt idx="7">
                  <c:v>3.2000000000000042</c:v>
                </c:pt>
                <c:pt idx="8">
                  <c:v>-0.59999999999999432</c:v>
                </c:pt>
                <c:pt idx="9">
                  <c:v>1</c:v>
                </c:pt>
                <c:pt idx="10">
                  <c:v>1.2000000000000028</c:v>
                </c:pt>
                <c:pt idx="11">
                  <c:v>-2</c:v>
                </c:pt>
                <c:pt idx="12">
                  <c:v>3.2000000000000042</c:v>
                </c:pt>
                <c:pt idx="13">
                  <c:v>2.0999999999999943</c:v>
                </c:pt>
                <c:pt idx="14">
                  <c:v>1.5999999999999861</c:v>
                </c:pt>
                <c:pt idx="15">
                  <c:v>2.2000000000000042</c:v>
                </c:pt>
                <c:pt idx="16">
                  <c:v>2.2000000000000042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 III.4.6'!$C$2</c:f>
              <c:strCache>
                <c:ptCount val="1"/>
                <c:pt idx="0">
                  <c:v>Průměrná reálná mzda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'Graf III.4.6'!$A$3:$A$19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III.4.6'!$C$3:$C$19</c:f>
              <c:numCache>
                <c:formatCode>0.0</c:formatCode>
                <c:ptCount val="17"/>
                <c:pt idx="0">
                  <c:v>1.0999999999999861</c:v>
                </c:pt>
                <c:pt idx="1">
                  <c:v>0.7999999999999976</c:v>
                </c:pt>
                <c:pt idx="2">
                  <c:v>0.30000000000000004</c:v>
                </c:pt>
                <c:pt idx="3">
                  <c:v>0</c:v>
                </c:pt>
                <c:pt idx="4">
                  <c:v>-0.5</c:v>
                </c:pt>
                <c:pt idx="5">
                  <c:v>-1.2999999999999874</c:v>
                </c:pt>
                <c:pt idx="6">
                  <c:v>-1.7999999999999874</c:v>
                </c:pt>
                <c:pt idx="7">
                  <c:v>0.40000000000000568</c:v>
                </c:pt>
                <c:pt idx="8">
                  <c:v>-2.4000000000000057</c:v>
                </c:pt>
                <c:pt idx="9">
                  <c:v>-0.5</c:v>
                </c:pt>
                <c:pt idx="10">
                  <c:v>0</c:v>
                </c:pt>
                <c:pt idx="11">
                  <c:v>-3.0999999999999943</c:v>
                </c:pt>
                <c:pt idx="12">
                  <c:v>3</c:v>
                </c:pt>
                <c:pt idx="13">
                  <c:v>1.9000000000000061</c:v>
                </c:pt>
                <c:pt idx="14">
                  <c:v>1</c:v>
                </c:pt>
                <c:pt idx="15">
                  <c:v>1.7000000000000028</c:v>
                </c:pt>
                <c:pt idx="16">
                  <c:v>2.0999999999999943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'Graf III.4.6'!$D$2</c:f>
              <c:strCache>
                <c:ptCount val="1"/>
                <c:pt idx="0">
                  <c:v>NH produktivita </c:v>
                </c:pt>
              </c:strCache>
            </c:strRef>
          </c:tx>
          <c:spPr>
            <a:ln w="635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'Graf III.4.6'!$A$3:$A$19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III.4.6'!$D$3:$D$19</c:f>
              <c:numCache>
                <c:formatCode>0.0</c:formatCode>
                <c:ptCount val="17"/>
                <c:pt idx="0">
                  <c:v>3.2800750261884302</c:v>
                </c:pt>
                <c:pt idx="1">
                  <c:v>2.23804434486585</c:v>
                </c:pt>
                <c:pt idx="2">
                  <c:v>1.95068975534136</c:v>
                </c:pt>
                <c:pt idx="3">
                  <c:v>1.6583189761059582</c:v>
                </c:pt>
                <c:pt idx="4">
                  <c:v>0.40597558101618197</c:v>
                </c:pt>
                <c:pt idx="5">
                  <c:v>-1.3197920256401798</c:v>
                </c:pt>
                <c:pt idx="6">
                  <c:v>-1.9533259804438501</c:v>
                </c:pt>
                <c:pt idx="7">
                  <c:v>-2.2724688458788767</c:v>
                </c:pt>
                <c:pt idx="8">
                  <c:v>-3.1361498549545677</c:v>
                </c:pt>
                <c:pt idx="9">
                  <c:v>-1.9034589302937517</c:v>
                </c:pt>
                <c:pt idx="10">
                  <c:v>0.43208298033062159</c:v>
                </c:pt>
                <c:pt idx="11">
                  <c:v>1.0644397692279799</c:v>
                </c:pt>
                <c:pt idx="12">
                  <c:v>1.5582870055702183</c:v>
                </c:pt>
                <c:pt idx="13">
                  <c:v>2.1498242037449402</c:v>
                </c:pt>
                <c:pt idx="14">
                  <c:v>2.0073490407973358</c:v>
                </c:pt>
                <c:pt idx="15">
                  <c:v>6.7564319132573953E-3</c:v>
                </c:pt>
                <c:pt idx="16">
                  <c:v>2.8857213267681399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228112"/>
        <c:axId val="302228504"/>
      </c:lineChart>
      <c:catAx>
        <c:axId val="30222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 vert="horz"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02228504"/>
        <c:crosses val="autoZero"/>
        <c:auto val="1"/>
        <c:lblAlgn val="ctr"/>
        <c:lblOffset val="100"/>
        <c:tickLblSkip val="4"/>
        <c:noMultiLvlLbl val="0"/>
      </c:catAx>
      <c:valAx>
        <c:axId val="302228504"/>
        <c:scaling>
          <c:orientation val="minMax"/>
          <c:min val="-4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0222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4536538195884844E-2"/>
          <c:y val="0.82690070855767561"/>
          <c:w val="0.86512446470506976"/>
          <c:h val="0.1730992914423273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'Graf III.4.7'!$C$2</c:f>
              <c:strCache>
                <c:ptCount val="1"/>
                <c:pt idx="0">
                  <c:v>Průmysl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'Graf III.4.7'!$A$3:$A$19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III.4.7'!$C$3:$C$19</c:f>
              <c:numCache>
                <c:formatCode>0.0</c:formatCode>
                <c:ptCount val="17"/>
                <c:pt idx="0">
                  <c:v>5.1431718157520105</c:v>
                </c:pt>
                <c:pt idx="1">
                  <c:v>4.2117702779445709</c:v>
                </c:pt>
                <c:pt idx="2">
                  <c:v>3.2944173523272235</c:v>
                </c:pt>
                <c:pt idx="3">
                  <c:v>0.44016997995148832</c:v>
                </c:pt>
                <c:pt idx="4">
                  <c:v>1.566585685199251</c:v>
                </c:pt>
                <c:pt idx="5">
                  <c:v>-2.6347040975273925</c:v>
                </c:pt>
                <c:pt idx="6">
                  <c:v>-7.1116343539973075</c:v>
                </c:pt>
                <c:pt idx="7">
                  <c:v>-4.5499038529561284</c:v>
                </c:pt>
                <c:pt idx="8">
                  <c:v>-6.1768554353313521</c:v>
                </c:pt>
                <c:pt idx="9">
                  <c:v>-5.0321880821106424</c:v>
                </c:pt>
                <c:pt idx="10">
                  <c:v>-1.7299342017763111</c:v>
                </c:pt>
                <c:pt idx="11">
                  <c:v>-3.6131723649076002</c:v>
                </c:pt>
                <c:pt idx="12">
                  <c:v>2.511363410589825</c:v>
                </c:pt>
                <c:pt idx="13">
                  <c:v>2.6312573387584837</c:v>
                </c:pt>
                <c:pt idx="14">
                  <c:v>3.8989573360153074</c:v>
                </c:pt>
                <c:pt idx="15">
                  <c:v>2.8160321339456513</c:v>
                </c:pt>
                <c:pt idx="16">
                  <c:v>3.1156886962210737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'Graf III.4.7'!$D$2</c:f>
              <c:strCache>
                <c:ptCount val="1"/>
                <c:pt idx="0">
                  <c:v>Stavebnictví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'Graf III.4.7'!$A$3:$A$19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III.4.7'!$D$3:$D$19</c:f>
              <c:numCache>
                <c:formatCode>0.0</c:formatCode>
                <c:ptCount val="17"/>
                <c:pt idx="0">
                  <c:v>-7.7236978225693864</c:v>
                </c:pt>
                <c:pt idx="1">
                  <c:v>-1.7669500848074726</c:v>
                </c:pt>
                <c:pt idx="2">
                  <c:v>-5.5590416537991434</c:v>
                </c:pt>
                <c:pt idx="3">
                  <c:v>5.6060206880154455</c:v>
                </c:pt>
                <c:pt idx="4">
                  <c:v>1.1947925871535161</c:v>
                </c:pt>
                <c:pt idx="5">
                  <c:v>-2.1557991224503752</c:v>
                </c:pt>
                <c:pt idx="6">
                  <c:v>-1.4110146993501231</c:v>
                </c:pt>
                <c:pt idx="7">
                  <c:v>-3.4181622805208978</c:v>
                </c:pt>
                <c:pt idx="8">
                  <c:v>3.1275104323553244</c:v>
                </c:pt>
                <c:pt idx="9">
                  <c:v>4.2329271780101374</c:v>
                </c:pt>
                <c:pt idx="10">
                  <c:v>4.0222388810056575</c:v>
                </c:pt>
                <c:pt idx="11">
                  <c:v>3.1137788518068592</c:v>
                </c:pt>
                <c:pt idx="12">
                  <c:v>8.8923775044646547</c:v>
                </c:pt>
                <c:pt idx="13">
                  <c:v>4.141956246831918</c:v>
                </c:pt>
                <c:pt idx="14">
                  <c:v>7.3119761553367395</c:v>
                </c:pt>
                <c:pt idx="15">
                  <c:v>3.6451148812172098</c:v>
                </c:pt>
                <c:pt idx="16">
                  <c:v>4.9250811706708495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'Graf III.4.7'!$E$2</c:f>
              <c:strCache>
                <c:ptCount val="1"/>
                <c:pt idx="0">
                  <c:v>Tržní služby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'Graf III.4.7'!$A$3:$A$19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III.4.7'!$E$3:$E$19</c:f>
              <c:numCache>
                <c:formatCode>0.0</c:formatCode>
                <c:ptCount val="17"/>
                <c:pt idx="0">
                  <c:v>3.3137986107770532</c:v>
                </c:pt>
                <c:pt idx="1">
                  <c:v>2.9378991950915307</c:v>
                </c:pt>
                <c:pt idx="2">
                  <c:v>2.8941690843401924</c:v>
                </c:pt>
                <c:pt idx="3">
                  <c:v>2.6484470817844672</c:v>
                </c:pt>
                <c:pt idx="4">
                  <c:v>0.23234615839249531</c:v>
                </c:pt>
                <c:pt idx="5">
                  <c:v>-1.092852497525254</c:v>
                </c:pt>
                <c:pt idx="6">
                  <c:v>-1.5598666684740774</c:v>
                </c:pt>
                <c:pt idx="7">
                  <c:v>-0.8238998405698944</c:v>
                </c:pt>
                <c:pt idx="8">
                  <c:v>-1.3666069645570451</c:v>
                </c:pt>
                <c:pt idx="9">
                  <c:v>0.68376259029838682</c:v>
                </c:pt>
                <c:pt idx="10">
                  <c:v>1.9442281088635298</c:v>
                </c:pt>
                <c:pt idx="11">
                  <c:v>2.5639451650043998</c:v>
                </c:pt>
                <c:pt idx="12">
                  <c:v>0.82962591728966073</c:v>
                </c:pt>
                <c:pt idx="13">
                  <c:v>2.396290740865048</c:v>
                </c:pt>
                <c:pt idx="14">
                  <c:v>1.8678672104103438</c:v>
                </c:pt>
                <c:pt idx="15">
                  <c:v>2.1750748343619675</c:v>
                </c:pt>
                <c:pt idx="16">
                  <c:v>2.2382863004775402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'Graf III.4.7'!$F$2</c:f>
              <c:strCache>
                <c:ptCount val="1"/>
                <c:pt idx="0">
                  <c:v>Netržní služby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'Graf III.4.7'!$A$3:$A$19</c:f>
              <c:strCache>
                <c:ptCount val="17"/>
                <c:pt idx="0">
                  <c:v>I/11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I/12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I/13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I/14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 I/15</c:v>
                </c:pt>
              </c:strCache>
            </c:strRef>
          </c:cat>
          <c:val>
            <c:numRef>
              <c:f>'Graf III.4.7'!$F$3:$F$19</c:f>
              <c:numCache>
                <c:formatCode>0.0</c:formatCode>
                <c:ptCount val="17"/>
                <c:pt idx="0">
                  <c:v>1.6170956980378228</c:v>
                </c:pt>
                <c:pt idx="1">
                  <c:v>0.29797987546123134</c:v>
                </c:pt>
                <c:pt idx="2">
                  <c:v>-0.38321895013473561</c:v>
                </c:pt>
                <c:pt idx="3">
                  <c:v>-2.2810416876082429</c:v>
                </c:pt>
                <c:pt idx="4">
                  <c:v>1.3015735676251028</c:v>
                </c:pt>
                <c:pt idx="5">
                  <c:v>0.95445227676154154</c:v>
                </c:pt>
                <c:pt idx="6">
                  <c:v>-0.51776424337494076</c:v>
                </c:pt>
                <c:pt idx="7">
                  <c:v>-0.3712373942188818</c:v>
                </c:pt>
                <c:pt idx="8">
                  <c:v>-1.0996115903601598</c:v>
                </c:pt>
                <c:pt idx="9">
                  <c:v>-2.2235843124838812</c:v>
                </c:pt>
                <c:pt idx="10">
                  <c:v>-0.41098639313251001</c:v>
                </c:pt>
                <c:pt idx="11">
                  <c:v>0.20214385497006049</c:v>
                </c:pt>
                <c:pt idx="12">
                  <c:v>-1.0705706324054538</c:v>
                </c:pt>
                <c:pt idx="13">
                  <c:v>0.88704828086323406</c:v>
                </c:pt>
                <c:pt idx="14">
                  <c:v>-1.0968698553186378</c:v>
                </c:pt>
                <c:pt idx="15">
                  <c:v>-1.0346108638468507</c:v>
                </c:pt>
                <c:pt idx="16">
                  <c:v>-0.14189649116918138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597624"/>
        <c:axId val="303601152"/>
      </c:lineChart>
      <c:catAx>
        <c:axId val="303597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03601152"/>
        <c:crosses val="autoZero"/>
        <c:auto val="1"/>
        <c:lblAlgn val="ctr"/>
        <c:lblOffset val="100"/>
        <c:tickLblSkip val="4"/>
        <c:noMultiLvlLbl val="0"/>
      </c:catAx>
      <c:valAx>
        <c:axId val="303601152"/>
        <c:scaling>
          <c:orientation val="minMax"/>
          <c:max val="10"/>
          <c:min val="-1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03597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499198963766118E-2"/>
          <c:y val="0.85367444311096863"/>
          <c:w val="0.88959034666121251"/>
          <c:h val="0.11630672559982047"/>
        </c:manualLayout>
      </c:layout>
      <c:overlay val="0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182828613698722E-2"/>
          <c:y val="9.4171448323124157E-2"/>
          <c:w val="0.92679900744417487"/>
          <c:h val="0.654676833932418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3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List1!$L$43:$L$73</c:f>
              <c:strCache>
                <c:ptCount val="31"/>
                <c:pt idx="0">
                  <c:v>Norsko</c:v>
                </c:pt>
                <c:pt idx="1">
                  <c:v>Dánsko</c:v>
                </c:pt>
                <c:pt idx="2">
                  <c:v>Belgie</c:v>
                </c:pt>
                <c:pt idx="3">
                  <c:v>Švédsko</c:v>
                </c:pt>
                <c:pt idx="4">
                  <c:v>Lucembursko</c:v>
                </c:pt>
                <c:pt idx="5">
                  <c:v>Francie</c:v>
                </c:pt>
                <c:pt idx="6">
                  <c:v>Nizozemí</c:v>
                </c:pt>
                <c:pt idx="7">
                  <c:v>Finsko</c:v>
                </c:pt>
                <c:pt idx="8">
                  <c:v>Rakousko</c:v>
                </c:pt>
                <c:pt idx="9">
                  <c:v>Německo</c:v>
                </c:pt>
                <c:pt idx="10">
                  <c:v>Irsko</c:v>
                </c:pt>
                <c:pt idx="11">
                  <c:v>Eurozóna 18</c:v>
                </c:pt>
                <c:pt idx="12">
                  <c:v>Itálie</c:v>
                </c:pt>
                <c:pt idx="13">
                  <c:v>EU 28</c:v>
                </c:pt>
                <c:pt idx="14">
                  <c:v>V. Británie</c:v>
                </c:pt>
                <c:pt idx="15">
                  <c:v>Španělsko</c:v>
                </c:pt>
                <c:pt idx="16">
                  <c:v>Kypr</c:v>
                </c:pt>
                <c:pt idx="17">
                  <c:v>Slovinsko</c:v>
                </c:pt>
                <c:pt idx="18">
                  <c:v>Řecko</c:v>
                </c:pt>
                <c:pt idx="19">
                  <c:v>Porgugalsko</c:v>
                </c:pt>
                <c:pt idx="20">
                  <c:v>Malta</c:v>
                </c:pt>
                <c:pt idx="21">
                  <c:v>Estonsko</c:v>
                </c:pt>
                <c:pt idx="22">
                  <c:v>Slovensko</c:v>
                </c:pt>
                <c:pt idx="23">
                  <c:v>ČR</c:v>
                </c:pt>
                <c:pt idx="24">
                  <c:v>Chorvatsko</c:v>
                </c:pt>
                <c:pt idx="25">
                  <c:v>Polsko</c:v>
                </c:pt>
                <c:pt idx="26">
                  <c:v>Maďarsko</c:v>
                </c:pt>
                <c:pt idx="27">
                  <c:v>Lotyšsko</c:v>
                </c:pt>
                <c:pt idx="28">
                  <c:v>Litva </c:v>
                </c:pt>
                <c:pt idx="29">
                  <c:v>Rumunsko</c:v>
                </c:pt>
                <c:pt idx="30">
                  <c:v>Bulharsko</c:v>
                </c:pt>
              </c:strCache>
            </c:strRef>
          </c:cat>
          <c:val>
            <c:numRef>
              <c:f>List1!$M$43:$M$73</c:f>
              <c:numCache>
                <c:formatCode>General</c:formatCode>
                <c:ptCount val="31"/>
                <c:pt idx="0">
                  <c:v>54</c:v>
                </c:pt>
                <c:pt idx="1">
                  <c:v>40.300000000000004</c:v>
                </c:pt>
                <c:pt idx="2">
                  <c:v>39.1</c:v>
                </c:pt>
                <c:pt idx="3">
                  <c:v>37.4</c:v>
                </c:pt>
                <c:pt idx="4">
                  <c:v>35.9</c:v>
                </c:pt>
                <c:pt idx="5">
                  <c:v>34.6</c:v>
                </c:pt>
                <c:pt idx="6">
                  <c:v>34</c:v>
                </c:pt>
                <c:pt idx="7">
                  <c:v>32.300000000000004</c:v>
                </c:pt>
                <c:pt idx="8">
                  <c:v>31.5</c:v>
                </c:pt>
                <c:pt idx="9">
                  <c:v>31.4</c:v>
                </c:pt>
                <c:pt idx="10">
                  <c:v>29.8</c:v>
                </c:pt>
                <c:pt idx="11">
                  <c:v>29.2</c:v>
                </c:pt>
                <c:pt idx="12">
                  <c:v>28.3</c:v>
                </c:pt>
                <c:pt idx="13">
                  <c:v>24.6</c:v>
                </c:pt>
                <c:pt idx="14">
                  <c:v>22.3</c:v>
                </c:pt>
                <c:pt idx="15">
                  <c:v>21.3</c:v>
                </c:pt>
                <c:pt idx="16">
                  <c:v>15.8</c:v>
                </c:pt>
                <c:pt idx="17">
                  <c:v>15.6</c:v>
                </c:pt>
                <c:pt idx="18">
                  <c:v>14.6</c:v>
                </c:pt>
                <c:pt idx="19">
                  <c:v>13.1</c:v>
                </c:pt>
                <c:pt idx="20">
                  <c:v>12.3</c:v>
                </c:pt>
                <c:pt idx="21">
                  <c:v>9.8000000000000007</c:v>
                </c:pt>
                <c:pt idx="22">
                  <c:v>9.7000000000000011</c:v>
                </c:pt>
                <c:pt idx="23">
                  <c:v>9.4</c:v>
                </c:pt>
                <c:pt idx="24">
                  <c:v>9.4</c:v>
                </c:pt>
                <c:pt idx="25">
                  <c:v>8.4</c:v>
                </c:pt>
                <c:pt idx="26">
                  <c:v>7.3</c:v>
                </c:pt>
                <c:pt idx="27">
                  <c:v>6.6</c:v>
                </c:pt>
                <c:pt idx="28">
                  <c:v>6.5</c:v>
                </c:pt>
                <c:pt idx="29">
                  <c:v>4.5999999999999996</c:v>
                </c:pt>
                <c:pt idx="30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3604288"/>
        <c:axId val="303604680"/>
      </c:barChart>
      <c:catAx>
        <c:axId val="30360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34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303604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3604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30360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9256162940486E-2"/>
          <c:y val="0.14600111500003521"/>
          <c:w val="0.92908708372091398"/>
          <c:h val="0.633927873683388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-5220000" vert="horz"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List1!$L$6:$L$36</c:f>
              <c:strCache>
                <c:ptCount val="31"/>
                <c:pt idx="0">
                  <c:v>Norsko</c:v>
                </c:pt>
                <c:pt idx="1">
                  <c:v> Dánsko</c:v>
                </c:pt>
                <c:pt idx="2">
                  <c:v>Lucembursko</c:v>
                </c:pt>
                <c:pt idx="3">
                  <c:v> Belgie</c:v>
                </c:pt>
                <c:pt idx="4">
                  <c:v> Švédsko</c:v>
                </c:pt>
                <c:pt idx="5">
                  <c:v>Irsko</c:v>
                </c:pt>
                <c:pt idx="6">
                  <c:v> Nizozemí</c:v>
                </c:pt>
                <c:pt idx="7">
                  <c:v> Finsko</c:v>
                </c:pt>
                <c:pt idx="8">
                  <c:v> Německo</c:v>
                </c:pt>
                <c:pt idx="9">
                  <c:v>Rakousko</c:v>
                </c:pt>
                <c:pt idx="10">
                  <c:v> Francie</c:v>
                </c:pt>
                <c:pt idx="11">
                  <c:v>Eurozóna 18</c:v>
                </c:pt>
                <c:pt idx="12">
                  <c:v> Itálie</c:v>
                </c:pt>
                <c:pt idx="13">
                  <c:v> V. Británie</c:v>
                </c:pt>
                <c:pt idx="14">
                  <c:v>EU 28</c:v>
                </c:pt>
                <c:pt idx="15">
                  <c:v> Španělsko</c:v>
                </c:pt>
                <c:pt idx="16">
                  <c:v> Slovinsko</c:v>
                </c:pt>
                <c:pt idx="17">
                  <c:v>Kypr</c:v>
                </c:pt>
                <c:pt idx="18">
                  <c:v> Řecko</c:v>
                </c:pt>
                <c:pt idx="19">
                  <c:v> Malta</c:v>
                </c:pt>
                <c:pt idx="20">
                  <c:v>Porgugalsko</c:v>
                </c:pt>
                <c:pt idx="21">
                  <c:v> Chorvatsko</c:v>
                </c:pt>
                <c:pt idx="22">
                  <c:v> Estonsko</c:v>
                </c:pt>
                <c:pt idx="23">
                  <c:v> Slovensko</c:v>
                </c:pt>
                <c:pt idx="24">
                  <c:v> ČR</c:v>
                </c:pt>
                <c:pt idx="25">
                  <c:v> Polsko</c:v>
                </c:pt>
                <c:pt idx="26">
                  <c:v> Maďarsko</c:v>
                </c:pt>
                <c:pt idx="27">
                  <c:v> Lotyšsko</c:v>
                </c:pt>
                <c:pt idx="28">
                  <c:v> Litva </c:v>
                </c:pt>
                <c:pt idx="29">
                  <c:v> Rumunsko</c:v>
                </c:pt>
                <c:pt idx="30">
                  <c:v> Bulharsko</c:v>
                </c:pt>
              </c:strCache>
            </c:strRef>
          </c:cat>
          <c:val>
            <c:numRef>
              <c:f>List1!$M$6:$M$36</c:f>
              <c:numCache>
                <c:formatCode>General</c:formatCode>
                <c:ptCount val="31"/>
                <c:pt idx="0">
                  <c:v>44.230000000000011</c:v>
                </c:pt>
                <c:pt idx="1">
                  <c:v>35.020000000000003</c:v>
                </c:pt>
                <c:pt idx="2">
                  <c:v>31.02</c:v>
                </c:pt>
                <c:pt idx="3">
                  <c:v>28.23</c:v>
                </c:pt>
                <c:pt idx="4">
                  <c:v>25.58</c:v>
                </c:pt>
                <c:pt idx="5">
                  <c:v>25.779999999999987</c:v>
                </c:pt>
                <c:pt idx="6">
                  <c:v>25.47</c:v>
                </c:pt>
                <c:pt idx="7">
                  <c:v>25.130000000000031</c:v>
                </c:pt>
                <c:pt idx="8">
                  <c:v>24.4</c:v>
                </c:pt>
                <c:pt idx="9">
                  <c:v>23.25</c:v>
                </c:pt>
                <c:pt idx="10">
                  <c:v>23.150000000000031</c:v>
                </c:pt>
                <c:pt idx="11">
                  <c:v>21.58</c:v>
                </c:pt>
                <c:pt idx="12">
                  <c:v>20.32</c:v>
                </c:pt>
                <c:pt idx="13">
                  <c:v>18.62</c:v>
                </c:pt>
                <c:pt idx="14">
                  <c:v>18.600000000000001</c:v>
                </c:pt>
                <c:pt idx="15">
                  <c:v>15.76</c:v>
                </c:pt>
                <c:pt idx="16">
                  <c:v>13.15</c:v>
                </c:pt>
                <c:pt idx="17">
                  <c:v>13.1</c:v>
                </c:pt>
                <c:pt idx="18">
                  <c:v>11.5</c:v>
                </c:pt>
                <c:pt idx="19">
                  <c:v>11.450000000000006</c:v>
                </c:pt>
                <c:pt idx="20">
                  <c:v>10.4</c:v>
                </c:pt>
                <c:pt idx="21">
                  <c:v>8</c:v>
                </c:pt>
                <c:pt idx="22">
                  <c:v>7.22</c:v>
                </c:pt>
                <c:pt idx="23">
                  <c:v>7.13</c:v>
                </c:pt>
                <c:pt idx="24">
                  <c:v>6.85</c:v>
                </c:pt>
                <c:pt idx="25">
                  <c:v>6.83</c:v>
                </c:pt>
                <c:pt idx="26">
                  <c:v>5.6099999999999985</c:v>
                </c:pt>
                <c:pt idx="27">
                  <c:v>5.2700000000000014</c:v>
                </c:pt>
                <c:pt idx="28">
                  <c:v>4.68</c:v>
                </c:pt>
                <c:pt idx="29">
                  <c:v>3.55</c:v>
                </c:pt>
                <c:pt idx="30">
                  <c:v>3.19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3603504"/>
        <c:axId val="303600368"/>
      </c:barChart>
      <c:catAx>
        <c:axId val="30360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30360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3600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30360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0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0.5815</cdr:x>
      <cdr:y>0.22504</cdr:y>
    </cdr:from>
    <cdr:to>
      <cdr:x>0.87358</cdr:x>
      <cdr:y>0.44508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5544275" y="1246909"/>
          <a:ext cx="2784762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Česká republika</a:t>
          </a:r>
        </a:p>
        <a:p xmlns:a="http://schemas.openxmlformats.org/drawingml/2006/main">
          <a:pPr algn="ctr"/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6,85 EUR/h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A8187D-956A-4A08-B4C9-1C2060B400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188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6125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451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0" tIns="45570" rIns="91140" bIns="455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30F24F-174B-47BB-897C-7DDFBD268B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9053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36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1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483725" y="577850"/>
            <a:ext cx="2393950" cy="50657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300289" y="577850"/>
            <a:ext cx="7031038" cy="50657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15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0288" y="577850"/>
            <a:ext cx="9577387" cy="762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332038" y="1511300"/>
            <a:ext cx="8875712" cy="4132263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6818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2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638" y="4164014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09638" y="2746376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8308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32039" y="1511300"/>
            <a:ext cx="4360862" cy="413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45300" y="1511300"/>
            <a:ext cx="4362450" cy="413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68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6264" y="1450976"/>
            <a:ext cx="5091111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6264" y="2055813"/>
            <a:ext cx="5091111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853114" y="1450976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853114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9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73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71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5326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934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9013" y="4535489"/>
            <a:ext cx="6911975" cy="5365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59013" y="579439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7421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0288" y="577850"/>
            <a:ext cx="9577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2038" y="1511300"/>
            <a:ext cx="8875712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0"/>
            <a:r>
              <a:rPr lang="cs-CZ" altLang="cs-CZ" smtClean="0"/>
              <a:t>Čtvrtá úroveň</a:t>
            </a:r>
          </a:p>
          <a:p>
            <a:pPr lvl="1"/>
            <a:r>
              <a:rPr lang="cs-CZ" altLang="cs-CZ" smtClean="0"/>
              <a:t>Pátá úroveň</a:t>
            </a:r>
          </a:p>
        </p:txBody>
      </p:sp>
      <p:pic>
        <p:nvPicPr>
          <p:cNvPr id="1028" name="Picture 7" descr="backgroun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5908675"/>
            <a:ext cx="9493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dropbox.com/s/ggs9fpp8h9ljg90/End%20Corporate%20Greed.jpg?d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Růst mezd dle ČNB „Zpráva o inflaci III/2015“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Elipsa 4"/>
          <p:cNvSpPr>
            <a:spLocks noChangeArrowheads="1"/>
          </p:cNvSpPr>
          <p:nvPr/>
        </p:nvSpPr>
        <p:spPr bwMode="auto">
          <a:xfrm>
            <a:off x="4667250" y="2601913"/>
            <a:ext cx="330200" cy="16700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11268" name="Elipsa 5"/>
          <p:cNvSpPr>
            <a:spLocks noChangeArrowheads="1"/>
          </p:cNvSpPr>
          <p:nvPr/>
        </p:nvSpPr>
        <p:spPr bwMode="auto">
          <a:xfrm>
            <a:off x="4603750" y="2538413"/>
            <a:ext cx="425450" cy="1876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11269" name="Elipsa 6"/>
          <p:cNvSpPr>
            <a:spLocks noChangeArrowheads="1"/>
          </p:cNvSpPr>
          <p:nvPr/>
        </p:nvSpPr>
        <p:spPr bwMode="auto">
          <a:xfrm>
            <a:off x="4603750" y="2663825"/>
            <a:ext cx="377825" cy="1671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860425"/>
            <a:ext cx="8861425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292" name="Obdélník 5"/>
          <p:cNvSpPr>
            <a:spLocks noChangeArrowheads="1"/>
          </p:cNvSpPr>
          <p:nvPr/>
        </p:nvSpPr>
        <p:spPr bwMode="auto">
          <a:xfrm>
            <a:off x="3379788" y="1706563"/>
            <a:ext cx="78009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Ekonomický růst</a:t>
            </a:r>
          </a:p>
          <a:p>
            <a:r>
              <a:rPr lang="cs-CZ" alt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 převažující většině firem </a:t>
            </a:r>
          </a:p>
          <a:p>
            <a:r>
              <a:rPr lang="cs-CZ" alt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zajišťován vzestupem produktivity práce.</a:t>
            </a: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00"/>
          <p:cNvGraphicFramePr>
            <a:graphicFrameLocks/>
          </p:cNvGraphicFramePr>
          <p:nvPr/>
        </p:nvGraphicFramePr>
        <p:xfrm>
          <a:off x="2078182" y="817418"/>
          <a:ext cx="9199418" cy="497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Indikátory trhu práce (Zpráva o inflaci III/2015)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Průměrná mzda a NH produktivita (Zpráva o inflaci III/2015)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2036618" y="831271"/>
          <a:ext cx="9296399" cy="437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300288" y="5159375"/>
          <a:ext cx="8991600" cy="609600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latin typeface="Arial"/>
                        </a:rPr>
                        <a:t>V prvním čtvrtletí 2015 růst produktivity výrazně zrychlil, zatímco růst průměrné nominální mzdy zůstal na úrovni předchozího čtvrtletí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Vývoj produktivity (Zpráva o inflaci III/2015)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Chart 1"/>
          <p:cNvGraphicFramePr/>
          <p:nvPr/>
        </p:nvGraphicFramePr>
        <p:xfrm>
          <a:off x="2175164" y="845127"/>
          <a:ext cx="9144000" cy="446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87525" y="5248275"/>
          <a:ext cx="9734550" cy="361950"/>
        </p:xfrm>
        <a:graphic>
          <a:graphicData uri="http://schemas.openxmlformats.org/drawingml/2006/table">
            <a:tbl>
              <a:tblPr/>
              <a:tblGrid>
                <a:gridCol w="9734550"/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latin typeface="Arial"/>
                        </a:rPr>
                        <a:t>V prvním čtvrtletí 2015 rostla produktivita práce ve všech odvětvích s výjimkou netržních služeb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6388" name="Obdélník 6"/>
          <p:cNvSpPr>
            <a:spLocks noChangeArrowheads="1"/>
          </p:cNvSpPr>
          <p:nvPr/>
        </p:nvSpPr>
        <p:spPr bwMode="auto">
          <a:xfrm>
            <a:off x="3379788" y="1706563"/>
            <a:ext cx="78009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Ekonomické prostředí ČR – především rozpočtová politika je v letošním i příštím roce nastavena </a:t>
            </a:r>
            <a:r>
              <a:rPr lang="cs-CZ" alt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prorůstově</a:t>
            </a:r>
            <a:r>
              <a:rPr lang="cs-CZ" alt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 useBgFill="1">
        <p:nvSpPr>
          <p:cNvPr id="17412" name="Obdélník 5"/>
          <p:cNvSpPr>
            <a:spLocks noChangeArrowheads="1"/>
          </p:cNvSpPr>
          <p:nvPr/>
        </p:nvSpPr>
        <p:spPr bwMode="auto">
          <a:xfrm>
            <a:off x="2899954" y="1706563"/>
            <a:ext cx="8490857" cy="31700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Objem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finančních prostředků na platy v sektoru veřejných služeb se pro rok 2015 zvyšuje o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3 %.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další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2 %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pak zvyšují platy u pracovníků ve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službě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3379788" y="1706563"/>
            <a:ext cx="780097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mzda se pro rok 2016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zvýší z 9200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 na </a:t>
            </a:r>
            <a:r>
              <a:rPr lang="cs-CZ" altLang="cs-CZ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9900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 tj. o </a:t>
            </a:r>
            <a:r>
              <a:rPr lang="cs-CZ" altLang="cs-CZ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7,6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  <a:endParaRPr lang="cs-CZ" altLang="cs-C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Minimální mzda od 1. ledna 2016 – 9 900 Kč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5" descr="https://scontent-vie1-1.xx.fbcdn.net/hphotos-xpt1/v/t1.0-9/11891040_517063121790693_8795426452623616395_n.png?oh=d1c2b3a0541adf2ed8328e97eb5fba40&amp;oe=5642F5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776288"/>
            <a:ext cx="83232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Minimální mzda v paritě kupní síly v EU (PPS/EUR)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Elipsa 4"/>
          <p:cNvSpPr>
            <a:spLocks noChangeArrowheads="1"/>
          </p:cNvSpPr>
          <p:nvPr/>
        </p:nvSpPr>
        <p:spPr bwMode="auto">
          <a:xfrm>
            <a:off x="4667250" y="2601913"/>
            <a:ext cx="330200" cy="16700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pic>
        <p:nvPicPr>
          <p:cNvPr id="20484" name="Picture 2" descr="http://img.mf.cz/788/155/4-eurostatminimalnimz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177925"/>
            <a:ext cx="9429750" cy="4332288"/>
          </a:xfrm>
          <a:prstGeom prst="rect">
            <a:avLst/>
          </a:prstGeom>
          <a:noFill/>
          <a:ln w="9525">
            <a:solidFill>
              <a:schemeClr val="accent1">
                <a:alpha val="25882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Elipsa 5"/>
          <p:cNvSpPr>
            <a:spLocks noChangeArrowheads="1"/>
          </p:cNvSpPr>
          <p:nvPr/>
        </p:nvSpPr>
        <p:spPr bwMode="auto">
          <a:xfrm>
            <a:off x="4603750" y="2538413"/>
            <a:ext cx="425450" cy="1876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20486" name="Elipsa 6"/>
          <p:cNvSpPr>
            <a:spLocks noChangeArrowheads="1"/>
          </p:cNvSpPr>
          <p:nvPr/>
        </p:nvSpPr>
        <p:spPr bwMode="auto">
          <a:xfrm>
            <a:off x="4603750" y="2663825"/>
            <a:ext cx="377825" cy="1671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74" y="204788"/>
            <a:ext cx="5145326" cy="566335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0190" y="277892"/>
            <a:ext cx="4087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cs-CZ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ČAS…</a:t>
            </a:r>
            <a:endParaRPr lang="cs-CZ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25753" y="5069958"/>
            <a:ext cx="6070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OZVAT</a:t>
            </a:r>
            <a:endParaRPr lang="cs-CZ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8" y="5370990"/>
            <a:ext cx="840853" cy="8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Hranice ohrožení příjmovou chudobou v roce 2014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"/>
          <a:stretch>
            <a:fillRect/>
          </a:stretch>
        </p:blipFill>
        <p:spPr bwMode="auto">
          <a:xfrm>
            <a:off x="1939925" y="831850"/>
            <a:ext cx="93932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2532" name="Obdélník 6"/>
          <p:cNvSpPr>
            <a:spLocks noChangeArrowheads="1"/>
          </p:cNvSpPr>
          <p:nvPr/>
        </p:nvSpPr>
        <p:spPr bwMode="auto">
          <a:xfrm>
            <a:off x="3379788" y="1706563"/>
            <a:ext cx="78009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mezd o 5 % </a:t>
            </a:r>
          </a:p>
          <a:p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požadavkem odtrženým od reality.</a:t>
            </a:r>
            <a:endParaRPr lang="cs-CZ" altLang="cs-C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Mzdy za rok 2014 (podnikatelská sféra)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8813"/>
            <a:ext cx="9872662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00913" y="1482725"/>
            <a:ext cx="391485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Hrubá mzda    27 </a:t>
            </a:r>
            <a:r>
              <a:rPr lang="cs-CZ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046 Kč/měsíc</a:t>
            </a:r>
            <a:endParaRPr lang="cs-CZ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Medián            22 </a:t>
            </a:r>
            <a:r>
              <a:rPr lang="cs-CZ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399 Kč/měsíc</a:t>
            </a:r>
            <a:endParaRPr lang="cs-CZ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Počet zaměstnanců – 2,86 mil</a:t>
            </a:r>
            <a:r>
              <a:rPr lang="cs-CZ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cs-CZ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Platy za rok 2014 (</a:t>
            </a:r>
            <a:r>
              <a:rPr lang="cs-CZ" altLang="cs-CZ" sz="2400" b="1" dirty="0" err="1" smtClean="0"/>
              <a:t>nepodnikatelská</a:t>
            </a:r>
            <a:r>
              <a:rPr lang="cs-CZ" altLang="cs-CZ" sz="2400" b="1" dirty="0" smtClean="0"/>
              <a:t> sféra)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741363"/>
            <a:ext cx="101361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42188" y="1289050"/>
            <a:ext cx="3976687" cy="10144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Hrubý plat       26 </a:t>
            </a:r>
            <a:r>
              <a:rPr lang="cs-CZ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793 Kč/měsíc</a:t>
            </a:r>
            <a:endParaRPr lang="cs-CZ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Medián            25 </a:t>
            </a:r>
            <a:r>
              <a:rPr lang="cs-CZ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393 Kč/měsíc</a:t>
            </a:r>
            <a:endParaRPr lang="cs-CZ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Počet zaměstnanců – 610 tis.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Mzdy za rok 2014 podle pohlaví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093788"/>
            <a:ext cx="94313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Platy za rok 2014 podle pohlaví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941388"/>
            <a:ext cx="9555162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Medián hrubé měsíční mzdy dle krajů 2014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7651" name="GrafMZS4_1"/>
          <p:cNvGrpSpPr>
            <a:grpSpLocks/>
          </p:cNvGrpSpPr>
          <p:nvPr/>
        </p:nvGrpSpPr>
        <p:grpSpPr bwMode="auto">
          <a:xfrm>
            <a:off x="2230438" y="901700"/>
            <a:ext cx="8534400" cy="4889500"/>
            <a:chOff x="0" y="0"/>
            <a:chExt cx="9123536" cy="5364417"/>
          </a:xfrm>
        </p:grpSpPr>
        <p:sp>
          <p:nvSpPr>
            <p:cNvPr id="21" name="LAU CZ041 median"/>
            <p:cNvSpPr>
              <a:spLocks/>
            </p:cNvSpPr>
            <p:nvPr/>
          </p:nvSpPr>
          <p:spPr bwMode="auto">
            <a:xfrm>
              <a:off x="0" y="1178311"/>
              <a:ext cx="1598170" cy="1193815"/>
            </a:xfrm>
            <a:custGeom>
              <a:avLst/>
              <a:gdLst/>
              <a:ahLst/>
              <a:cxnLst>
                <a:cxn ang="0">
                  <a:pos x="1701" y="2018"/>
                </a:cxn>
                <a:cxn ang="0">
                  <a:pos x="2007" y="2018"/>
                </a:cxn>
                <a:cxn ang="0">
                  <a:pos x="2347" y="1669"/>
                </a:cxn>
                <a:cxn ang="0">
                  <a:pos x="2551" y="1739"/>
                </a:cxn>
                <a:cxn ang="0">
                  <a:pos x="2619" y="1774"/>
                </a:cxn>
                <a:cxn ang="0">
                  <a:pos x="2722" y="1600"/>
                </a:cxn>
                <a:cxn ang="0">
                  <a:pos x="2858" y="1426"/>
                </a:cxn>
                <a:cxn ang="0">
                  <a:pos x="2858" y="1322"/>
                </a:cxn>
                <a:cxn ang="0">
                  <a:pos x="2756" y="1252"/>
                </a:cxn>
                <a:cxn ang="0">
                  <a:pos x="2823" y="1183"/>
                </a:cxn>
                <a:cxn ang="0">
                  <a:pos x="2858" y="1113"/>
                </a:cxn>
                <a:cxn ang="0">
                  <a:pos x="2756" y="939"/>
                </a:cxn>
                <a:cxn ang="0">
                  <a:pos x="2756" y="903"/>
                </a:cxn>
                <a:cxn ang="0">
                  <a:pos x="2722" y="766"/>
                </a:cxn>
                <a:cxn ang="0">
                  <a:pos x="2789" y="627"/>
                </a:cxn>
                <a:cxn ang="0">
                  <a:pos x="2722" y="417"/>
                </a:cxn>
                <a:cxn ang="0">
                  <a:pos x="2450" y="383"/>
                </a:cxn>
                <a:cxn ang="0">
                  <a:pos x="2415" y="244"/>
                </a:cxn>
                <a:cxn ang="0">
                  <a:pos x="2143" y="209"/>
                </a:cxn>
                <a:cxn ang="0">
                  <a:pos x="1837" y="0"/>
                </a:cxn>
                <a:cxn ang="0">
                  <a:pos x="1633" y="36"/>
                </a:cxn>
                <a:cxn ang="0">
                  <a:pos x="1497" y="175"/>
                </a:cxn>
                <a:cxn ang="0">
                  <a:pos x="1361" y="105"/>
                </a:cxn>
                <a:cxn ang="0">
                  <a:pos x="1259" y="139"/>
                </a:cxn>
                <a:cxn ang="0">
                  <a:pos x="1020" y="209"/>
                </a:cxn>
                <a:cxn ang="0">
                  <a:pos x="884" y="314"/>
                </a:cxn>
                <a:cxn ang="0">
                  <a:pos x="748" y="453"/>
                </a:cxn>
                <a:cxn ang="0">
                  <a:pos x="714" y="557"/>
                </a:cxn>
                <a:cxn ang="0">
                  <a:pos x="612" y="731"/>
                </a:cxn>
                <a:cxn ang="0">
                  <a:pos x="544" y="974"/>
                </a:cxn>
                <a:cxn ang="0">
                  <a:pos x="442" y="939"/>
                </a:cxn>
                <a:cxn ang="0">
                  <a:pos x="340" y="696"/>
                </a:cxn>
                <a:cxn ang="0">
                  <a:pos x="408" y="661"/>
                </a:cxn>
                <a:cxn ang="0">
                  <a:pos x="272" y="557"/>
                </a:cxn>
                <a:cxn ang="0">
                  <a:pos x="170" y="383"/>
                </a:cxn>
                <a:cxn ang="0">
                  <a:pos x="0" y="348"/>
                </a:cxn>
                <a:cxn ang="0">
                  <a:pos x="102" y="522"/>
                </a:cxn>
                <a:cxn ang="0">
                  <a:pos x="170" y="731"/>
                </a:cxn>
                <a:cxn ang="0">
                  <a:pos x="204" y="1218"/>
                </a:cxn>
                <a:cxn ang="0">
                  <a:pos x="748" y="1704"/>
                </a:cxn>
                <a:cxn ang="0">
                  <a:pos x="884" y="1774"/>
                </a:cxn>
                <a:cxn ang="0">
                  <a:pos x="986" y="2052"/>
                </a:cxn>
                <a:cxn ang="0">
                  <a:pos x="1089" y="2121"/>
                </a:cxn>
                <a:cxn ang="0">
                  <a:pos x="1292" y="2121"/>
                </a:cxn>
                <a:cxn ang="0">
                  <a:pos x="1395" y="2018"/>
                </a:cxn>
              </a:cxnLst>
              <a:rect l="0" t="0" r="r" b="b"/>
              <a:pathLst>
                <a:path w="2892" h="2121">
                  <a:moveTo>
                    <a:pt x="1667" y="1982"/>
                  </a:moveTo>
                  <a:lnTo>
                    <a:pt x="1701" y="2018"/>
                  </a:lnTo>
                  <a:lnTo>
                    <a:pt x="1871" y="2052"/>
                  </a:lnTo>
                  <a:lnTo>
                    <a:pt x="2007" y="2018"/>
                  </a:lnTo>
                  <a:lnTo>
                    <a:pt x="2041" y="1878"/>
                  </a:lnTo>
                  <a:lnTo>
                    <a:pt x="2347" y="1669"/>
                  </a:lnTo>
                  <a:lnTo>
                    <a:pt x="2517" y="1669"/>
                  </a:lnTo>
                  <a:lnTo>
                    <a:pt x="2551" y="1739"/>
                  </a:lnTo>
                  <a:lnTo>
                    <a:pt x="2586" y="1739"/>
                  </a:lnTo>
                  <a:lnTo>
                    <a:pt x="2619" y="1774"/>
                  </a:lnTo>
                  <a:lnTo>
                    <a:pt x="2687" y="1774"/>
                  </a:lnTo>
                  <a:lnTo>
                    <a:pt x="2722" y="1600"/>
                  </a:lnTo>
                  <a:lnTo>
                    <a:pt x="2858" y="1530"/>
                  </a:lnTo>
                  <a:lnTo>
                    <a:pt x="2858" y="1426"/>
                  </a:lnTo>
                  <a:lnTo>
                    <a:pt x="2892" y="1391"/>
                  </a:lnTo>
                  <a:lnTo>
                    <a:pt x="2858" y="1322"/>
                  </a:lnTo>
                  <a:lnTo>
                    <a:pt x="2756" y="1322"/>
                  </a:lnTo>
                  <a:lnTo>
                    <a:pt x="2756" y="1252"/>
                  </a:lnTo>
                  <a:lnTo>
                    <a:pt x="2858" y="1252"/>
                  </a:lnTo>
                  <a:lnTo>
                    <a:pt x="2823" y="1183"/>
                  </a:lnTo>
                  <a:lnTo>
                    <a:pt x="2858" y="1147"/>
                  </a:lnTo>
                  <a:lnTo>
                    <a:pt x="2858" y="1113"/>
                  </a:lnTo>
                  <a:lnTo>
                    <a:pt x="2756" y="974"/>
                  </a:lnTo>
                  <a:lnTo>
                    <a:pt x="2756" y="939"/>
                  </a:lnTo>
                  <a:lnTo>
                    <a:pt x="2787" y="907"/>
                  </a:lnTo>
                  <a:lnTo>
                    <a:pt x="2756" y="903"/>
                  </a:lnTo>
                  <a:lnTo>
                    <a:pt x="2756" y="800"/>
                  </a:lnTo>
                  <a:lnTo>
                    <a:pt x="2722" y="766"/>
                  </a:lnTo>
                  <a:lnTo>
                    <a:pt x="2722" y="696"/>
                  </a:lnTo>
                  <a:lnTo>
                    <a:pt x="2789" y="627"/>
                  </a:lnTo>
                  <a:lnTo>
                    <a:pt x="2789" y="488"/>
                  </a:lnTo>
                  <a:lnTo>
                    <a:pt x="2722" y="417"/>
                  </a:lnTo>
                  <a:lnTo>
                    <a:pt x="2483" y="417"/>
                  </a:lnTo>
                  <a:lnTo>
                    <a:pt x="2450" y="383"/>
                  </a:lnTo>
                  <a:lnTo>
                    <a:pt x="2483" y="278"/>
                  </a:lnTo>
                  <a:lnTo>
                    <a:pt x="2415" y="244"/>
                  </a:lnTo>
                  <a:lnTo>
                    <a:pt x="2347" y="244"/>
                  </a:lnTo>
                  <a:lnTo>
                    <a:pt x="2143" y="209"/>
                  </a:lnTo>
                  <a:lnTo>
                    <a:pt x="2109" y="139"/>
                  </a:lnTo>
                  <a:lnTo>
                    <a:pt x="1837" y="0"/>
                  </a:lnTo>
                  <a:lnTo>
                    <a:pt x="1769" y="36"/>
                  </a:lnTo>
                  <a:lnTo>
                    <a:pt x="1633" y="36"/>
                  </a:lnTo>
                  <a:lnTo>
                    <a:pt x="1599" y="105"/>
                  </a:lnTo>
                  <a:lnTo>
                    <a:pt x="1497" y="175"/>
                  </a:lnTo>
                  <a:lnTo>
                    <a:pt x="1463" y="105"/>
                  </a:lnTo>
                  <a:lnTo>
                    <a:pt x="1361" y="105"/>
                  </a:lnTo>
                  <a:lnTo>
                    <a:pt x="1292" y="70"/>
                  </a:lnTo>
                  <a:lnTo>
                    <a:pt x="1259" y="139"/>
                  </a:lnTo>
                  <a:lnTo>
                    <a:pt x="1123" y="139"/>
                  </a:lnTo>
                  <a:lnTo>
                    <a:pt x="1020" y="209"/>
                  </a:lnTo>
                  <a:lnTo>
                    <a:pt x="986" y="348"/>
                  </a:lnTo>
                  <a:lnTo>
                    <a:pt x="884" y="314"/>
                  </a:lnTo>
                  <a:lnTo>
                    <a:pt x="850" y="383"/>
                  </a:lnTo>
                  <a:lnTo>
                    <a:pt x="748" y="453"/>
                  </a:lnTo>
                  <a:lnTo>
                    <a:pt x="748" y="522"/>
                  </a:lnTo>
                  <a:lnTo>
                    <a:pt x="714" y="557"/>
                  </a:lnTo>
                  <a:lnTo>
                    <a:pt x="612" y="627"/>
                  </a:lnTo>
                  <a:lnTo>
                    <a:pt x="612" y="731"/>
                  </a:lnTo>
                  <a:lnTo>
                    <a:pt x="578" y="731"/>
                  </a:lnTo>
                  <a:lnTo>
                    <a:pt x="544" y="974"/>
                  </a:lnTo>
                  <a:lnTo>
                    <a:pt x="511" y="1009"/>
                  </a:lnTo>
                  <a:lnTo>
                    <a:pt x="442" y="939"/>
                  </a:lnTo>
                  <a:lnTo>
                    <a:pt x="408" y="731"/>
                  </a:lnTo>
                  <a:lnTo>
                    <a:pt x="340" y="696"/>
                  </a:lnTo>
                  <a:lnTo>
                    <a:pt x="340" y="661"/>
                  </a:lnTo>
                  <a:lnTo>
                    <a:pt x="408" y="661"/>
                  </a:lnTo>
                  <a:lnTo>
                    <a:pt x="408" y="592"/>
                  </a:lnTo>
                  <a:lnTo>
                    <a:pt x="272" y="557"/>
                  </a:lnTo>
                  <a:lnTo>
                    <a:pt x="272" y="453"/>
                  </a:lnTo>
                  <a:lnTo>
                    <a:pt x="170" y="383"/>
                  </a:lnTo>
                  <a:lnTo>
                    <a:pt x="102" y="383"/>
                  </a:lnTo>
                  <a:lnTo>
                    <a:pt x="0" y="348"/>
                  </a:lnTo>
                  <a:lnTo>
                    <a:pt x="34" y="453"/>
                  </a:lnTo>
                  <a:lnTo>
                    <a:pt x="102" y="522"/>
                  </a:lnTo>
                  <a:lnTo>
                    <a:pt x="0" y="661"/>
                  </a:lnTo>
                  <a:lnTo>
                    <a:pt x="170" y="731"/>
                  </a:lnTo>
                  <a:lnTo>
                    <a:pt x="272" y="939"/>
                  </a:lnTo>
                  <a:lnTo>
                    <a:pt x="204" y="1218"/>
                  </a:lnTo>
                  <a:lnTo>
                    <a:pt x="714" y="1635"/>
                  </a:lnTo>
                  <a:lnTo>
                    <a:pt x="748" y="1704"/>
                  </a:lnTo>
                  <a:lnTo>
                    <a:pt x="817" y="1704"/>
                  </a:lnTo>
                  <a:lnTo>
                    <a:pt x="884" y="1774"/>
                  </a:lnTo>
                  <a:lnTo>
                    <a:pt x="850" y="1913"/>
                  </a:lnTo>
                  <a:lnTo>
                    <a:pt x="986" y="2052"/>
                  </a:lnTo>
                  <a:lnTo>
                    <a:pt x="1055" y="2052"/>
                  </a:lnTo>
                  <a:lnTo>
                    <a:pt x="1089" y="2121"/>
                  </a:lnTo>
                  <a:lnTo>
                    <a:pt x="1259" y="2018"/>
                  </a:lnTo>
                  <a:lnTo>
                    <a:pt x="1292" y="2121"/>
                  </a:lnTo>
                  <a:lnTo>
                    <a:pt x="1395" y="2052"/>
                  </a:lnTo>
                  <a:lnTo>
                    <a:pt x="1395" y="2018"/>
                  </a:lnTo>
                  <a:lnTo>
                    <a:pt x="1667" y="1982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2" name="LAU CZ042 median"/>
            <p:cNvSpPr>
              <a:spLocks/>
            </p:cNvSpPr>
            <p:nvPr/>
          </p:nvSpPr>
          <p:spPr bwMode="auto">
            <a:xfrm>
              <a:off x="1163716" y="0"/>
              <a:ext cx="2327433" cy="2031036"/>
            </a:xfrm>
            <a:custGeom>
              <a:avLst/>
              <a:gdLst/>
              <a:ahLst/>
              <a:cxnLst>
                <a:cxn ang="0">
                  <a:pos x="2483" y="2748"/>
                </a:cxn>
                <a:cxn ang="0">
                  <a:pos x="2347" y="2921"/>
                </a:cxn>
                <a:cxn ang="0">
                  <a:pos x="2075" y="3060"/>
                </a:cxn>
                <a:cxn ang="0">
                  <a:pos x="1905" y="3095"/>
                </a:cxn>
                <a:cxn ang="0">
                  <a:pos x="1700" y="3060"/>
                </a:cxn>
                <a:cxn ang="0">
                  <a:pos x="1531" y="3234"/>
                </a:cxn>
                <a:cxn ang="0">
                  <a:pos x="1258" y="3478"/>
                </a:cxn>
                <a:cxn ang="0">
                  <a:pos x="1055" y="3547"/>
                </a:cxn>
                <a:cxn ang="0">
                  <a:pos x="919" y="3547"/>
                </a:cxn>
                <a:cxn ang="0">
                  <a:pos x="783" y="3512"/>
                </a:cxn>
                <a:cxn ang="0">
                  <a:pos x="647" y="3373"/>
                </a:cxn>
                <a:cxn ang="0">
                  <a:pos x="749" y="3268"/>
                </a:cxn>
                <a:cxn ang="0">
                  <a:pos x="647" y="3059"/>
                </a:cxn>
                <a:cxn ang="0">
                  <a:pos x="647" y="2921"/>
                </a:cxn>
                <a:cxn ang="0">
                  <a:pos x="680" y="2748"/>
                </a:cxn>
                <a:cxn ang="0">
                  <a:pos x="374" y="2538"/>
                </a:cxn>
                <a:cxn ang="0">
                  <a:pos x="306" y="2365"/>
                </a:cxn>
                <a:cxn ang="0">
                  <a:pos x="0" y="2260"/>
                </a:cxn>
                <a:cxn ang="0">
                  <a:pos x="205" y="1982"/>
                </a:cxn>
                <a:cxn ang="0">
                  <a:pos x="477" y="1913"/>
                </a:cxn>
                <a:cxn ang="0">
                  <a:pos x="749" y="1739"/>
                </a:cxn>
                <a:cxn ang="0">
                  <a:pos x="850" y="1704"/>
                </a:cxn>
                <a:cxn ang="0">
                  <a:pos x="952" y="1600"/>
                </a:cxn>
                <a:cxn ang="0">
                  <a:pos x="1055" y="1461"/>
                </a:cxn>
                <a:cxn ang="0">
                  <a:pos x="1225" y="1600"/>
                </a:cxn>
                <a:cxn ang="0">
                  <a:pos x="1463" y="1252"/>
                </a:cxn>
                <a:cxn ang="0">
                  <a:pos x="1735" y="1149"/>
                </a:cxn>
                <a:cxn ang="0">
                  <a:pos x="2313" y="1149"/>
                </a:cxn>
                <a:cxn ang="0">
                  <a:pos x="2483" y="835"/>
                </a:cxn>
                <a:cxn ang="0">
                  <a:pos x="2755" y="905"/>
                </a:cxn>
                <a:cxn ang="0">
                  <a:pos x="3164" y="731"/>
                </a:cxn>
                <a:cxn ang="0">
                  <a:pos x="3436" y="592"/>
                </a:cxn>
                <a:cxn ang="0">
                  <a:pos x="3503" y="417"/>
                </a:cxn>
                <a:cxn ang="0">
                  <a:pos x="3402" y="278"/>
                </a:cxn>
                <a:cxn ang="0">
                  <a:pos x="3231" y="209"/>
                </a:cxn>
                <a:cxn ang="0">
                  <a:pos x="3367" y="0"/>
                </a:cxn>
                <a:cxn ang="0">
                  <a:pos x="3606" y="139"/>
                </a:cxn>
                <a:cxn ang="0">
                  <a:pos x="3810" y="105"/>
                </a:cxn>
                <a:cxn ang="0">
                  <a:pos x="4048" y="278"/>
                </a:cxn>
                <a:cxn ang="0">
                  <a:pos x="3980" y="557"/>
                </a:cxn>
                <a:cxn ang="0">
                  <a:pos x="4150" y="557"/>
                </a:cxn>
                <a:cxn ang="0">
                  <a:pos x="3946" y="974"/>
                </a:cxn>
                <a:cxn ang="0">
                  <a:pos x="3775" y="939"/>
                </a:cxn>
                <a:cxn ang="0">
                  <a:pos x="3606" y="1149"/>
                </a:cxn>
                <a:cxn ang="0">
                  <a:pos x="3436" y="1427"/>
                </a:cxn>
                <a:cxn ang="0">
                  <a:pos x="3436" y="1530"/>
                </a:cxn>
                <a:cxn ang="0">
                  <a:pos x="3674" y="2260"/>
                </a:cxn>
                <a:cxn ang="0">
                  <a:pos x="3538" y="2435"/>
                </a:cxn>
                <a:cxn ang="0">
                  <a:pos x="3402" y="2399"/>
                </a:cxn>
                <a:cxn ang="0">
                  <a:pos x="3367" y="2713"/>
                </a:cxn>
                <a:cxn ang="0">
                  <a:pos x="3130" y="2748"/>
                </a:cxn>
                <a:cxn ang="0">
                  <a:pos x="2891" y="2748"/>
                </a:cxn>
              </a:cxnLst>
              <a:rect l="0" t="0" r="r" b="b"/>
              <a:pathLst>
                <a:path w="4150" h="3617">
                  <a:moveTo>
                    <a:pt x="2586" y="2678"/>
                  </a:moveTo>
                  <a:lnTo>
                    <a:pt x="2517" y="2678"/>
                  </a:lnTo>
                  <a:lnTo>
                    <a:pt x="2483" y="2748"/>
                  </a:lnTo>
                  <a:lnTo>
                    <a:pt x="2483" y="2852"/>
                  </a:lnTo>
                  <a:lnTo>
                    <a:pt x="2381" y="2852"/>
                  </a:lnTo>
                  <a:lnTo>
                    <a:pt x="2347" y="2921"/>
                  </a:lnTo>
                  <a:lnTo>
                    <a:pt x="2177" y="2956"/>
                  </a:lnTo>
                  <a:lnTo>
                    <a:pt x="2143" y="3060"/>
                  </a:lnTo>
                  <a:lnTo>
                    <a:pt x="2075" y="3060"/>
                  </a:lnTo>
                  <a:lnTo>
                    <a:pt x="2041" y="2991"/>
                  </a:lnTo>
                  <a:lnTo>
                    <a:pt x="2007" y="2991"/>
                  </a:lnTo>
                  <a:lnTo>
                    <a:pt x="1905" y="3095"/>
                  </a:lnTo>
                  <a:lnTo>
                    <a:pt x="1803" y="3130"/>
                  </a:lnTo>
                  <a:lnTo>
                    <a:pt x="1700" y="3130"/>
                  </a:lnTo>
                  <a:lnTo>
                    <a:pt x="1700" y="3060"/>
                  </a:lnTo>
                  <a:lnTo>
                    <a:pt x="1633" y="3060"/>
                  </a:lnTo>
                  <a:lnTo>
                    <a:pt x="1531" y="3165"/>
                  </a:lnTo>
                  <a:lnTo>
                    <a:pt x="1531" y="3234"/>
                  </a:lnTo>
                  <a:lnTo>
                    <a:pt x="1361" y="3234"/>
                  </a:lnTo>
                  <a:lnTo>
                    <a:pt x="1258" y="3339"/>
                  </a:lnTo>
                  <a:lnTo>
                    <a:pt x="1258" y="3478"/>
                  </a:lnTo>
                  <a:lnTo>
                    <a:pt x="1191" y="3478"/>
                  </a:lnTo>
                  <a:lnTo>
                    <a:pt x="1089" y="3512"/>
                  </a:lnTo>
                  <a:lnTo>
                    <a:pt x="1055" y="3547"/>
                  </a:lnTo>
                  <a:lnTo>
                    <a:pt x="952" y="3617"/>
                  </a:lnTo>
                  <a:lnTo>
                    <a:pt x="919" y="3617"/>
                  </a:lnTo>
                  <a:lnTo>
                    <a:pt x="919" y="3547"/>
                  </a:lnTo>
                  <a:lnTo>
                    <a:pt x="885" y="3547"/>
                  </a:lnTo>
                  <a:lnTo>
                    <a:pt x="850" y="3582"/>
                  </a:lnTo>
                  <a:lnTo>
                    <a:pt x="783" y="3512"/>
                  </a:lnTo>
                  <a:lnTo>
                    <a:pt x="749" y="3443"/>
                  </a:lnTo>
                  <a:lnTo>
                    <a:pt x="647" y="3443"/>
                  </a:lnTo>
                  <a:lnTo>
                    <a:pt x="647" y="3373"/>
                  </a:lnTo>
                  <a:lnTo>
                    <a:pt x="749" y="3373"/>
                  </a:lnTo>
                  <a:lnTo>
                    <a:pt x="714" y="3304"/>
                  </a:lnTo>
                  <a:lnTo>
                    <a:pt x="749" y="3268"/>
                  </a:lnTo>
                  <a:lnTo>
                    <a:pt x="749" y="3234"/>
                  </a:lnTo>
                  <a:lnTo>
                    <a:pt x="647" y="3095"/>
                  </a:lnTo>
                  <a:lnTo>
                    <a:pt x="647" y="3059"/>
                  </a:lnTo>
                  <a:lnTo>
                    <a:pt x="677" y="3028"/>
                  </a:lnTo>
                  <a:lnTo>
                    <a:pt x="647" y="3023"/>
                  </a:lnTo>
                  <a:lnTo>
                    <a:pt x="647" y="2921"/>
                  </a:lnTo>
                  <a:lnTo>
                    <a:pt x="613" y="2887"/>
                  </a:lnTo>
                  <a:lnTo>
                    <a:pt x="613" y="2817"/>
                  </a:lnTo>
                  <a:lnTo>
                    <a:pt x="680" y="2748"/>
                  </a:lnTo>
                  <a:lnTo>
                    <a:pt x="680" y="2609"/>
                  </a:lnTo>
                  <a:lnTo>
                    <a:pt x="613" y="2538"/>
                  </a:lnTo>
                  <a:lnTo>
                    <a:pt x="374" y="2538"/>
                  </a:lnTo>
                  <a:lnTo>
                    <a:pt x="341" y="2504"/>
                  </a:lnTo>
                  <a:lnTo>
                    <a:pt x="374" y="2399"/>
                  </a:lnTo>
                  <a:lnTo>
                    <a:pt x="306" y="2365"/>
                  </a:lnTo>
                  <a:lnTo>
                    <a:pt x="238" y="2365"/>
                  </a:lnTo>
                  <a:lnTo>
                    <a:pt x="34" y="2330"/>
                  </a:lnTo>
                  <a:lnTo>
                    <a:pt x="0" y="2260"/>
                  </a:lnTo>
                  <a:lnTo>
                    <a:pt x="68" y="2260"/>
                  </a:lnTo>
                  <a:lnTo>
                    <a:pt x="170" y="2191"/>
                  </a:lnTo>
                  <a:lnTo>
                    <a:pt x="205" y="1982"/>
                  </a:lnTo>
                  <a:lnTo>
                    <a:pt x="238" y="1948"/>
                  </a:lnTo>
                  <a:lnTo>
                    <a:pt x="374" y="1948"/>
                  </a:lnTo>
                  <a:lnTo>
                    <a:pt x="477" y="1913"/>
                  </a:lnTo>
                  <a:lnTo>
                    <a:pt x="613" y="1982"/>
                  </a:lnTo>
                  <a:lnTo>
                    <a:pt x="647" y="1808"/>
                  </a:lnTo>
                  <a:lnTo>
                    <a:pt x="749" y="1739"/>
                  </a:lnTo>
                  <a:lnTo>
                    <a:pt x="783" y="1635"/>
                  </a:lnTo>
                  <a:lnTo>
                    <a:pt x="816" y="1635"/>
                  </a:lnTo>
                  <a:lnTo>
                    <a:pt x="850" y="1704"/>
                  </a:lnTo>
                  <a:lnTo>
                    <a:pt x="919" y="1704"/>
                  </a:lnTo>
                  <a:lnTo>
                    <a:pt x="952" y="1669"/>
                  </a:lnTo>
                  <a:lnTo>
                    <a:pt x="952" y="1600"/>
                  </a:lnTo>
                  <a:lnTo>
                    <a:pt x="986" y="1600"/>
                  </a:lnTo>
                  <a:lnTo>
                    <a:pt x="1055" y="1530"/>
                  </a:lnTo>
                  <a:lnTo>
                    <a:pt x="1055" y="1461"/>
                  </a:lnTo>
                  <a:lnTo>
                    <a:pt x="1122" y="1461"/>
                  </a:lnTo>
                  <a:lnTo>
                    <a:pt x="1122" y="1530"/>
                  </a:lnTo>
                  <a:lnTo>
                    <a:pt x="1225" y="1600"/>
                  </a:lnTo>
                  <a:lnTo>
                    <a:pt x="1292" y="1600"/>
                  </a:lnTo>
                  <a:lnTo>
                    <a:pt x="1463" y="1357"/>
                  </a:lnTo>
                  <a:lnTo>
                    <a:pt x="1463" y="1252"/>
                  </a:lnTo>
                  <a:lnTo>
                    <a:pt x="1497" y="1218"/>
                  </a:lnTo>
                  <a:lnTo>
                    <a:pt x="1565" y="1218"/>
                  </a:lnTo>
                  <a:lnTo>
                    <a:pt x="1735" y="1149"/>
                  </a:lnTo>
                  <a:lnTo>
                    <a:pt x="1837" y="1218"/>
                  </a:lnTo>
                  <a:lnTo>
                    <a:pt x="1973" y="1149"/>
                  </a:lnTo>
                  <a:lnTo>
                    <a:pt x="2313" y="1149"/>
                  </a:lnTo>
                  <a:lnTo>
                    <a:pt x="2347" y="1009"/>
                  </a:lnTo>
                  <a:lnTo>
                    <a:pt x="2483" y="870"/>
                  </a:lnTo>
                  <a:lnTo>
                    <a:pt x="2483" y="835"/>
                  </a:lnTo>
                  <a:lnTo>
                    <a:pt x="2653" y="905"/>
                  </a:lnTo>
                  <a:lnTo>
                    <a:pt x="2722" y="905"/>
                  </a:lnTo>
                  <a:lnTo>
                    <a:pt x="2755" y="905"/>
                  </a:lnTo>
                  <a:lnTo>
                    <a:pt x="2891" y="766"/>
                  </a:lnTo>
                  <a:lnTo>
                    <a:pt x="3096" y="766"/>
                  </a:lnTo>
                  <a:lnTo>
                    <a:pt x="3164" y="731"/>
                  </a:lnTo>
                  <a:lnTo>
                    <a:pt x="3197" y="627"/>
                  </a:lnTo>
                  <a:lnTo>
                    <a:pt x="3436" y="627"/>
                  </a:lnTo>
                  <a:lnTo>
                    <a:pt x="3436" y="592"/>
                  </a:lnTo>
                  <a:lnTo>
                    <a:pt x="3538" y="592"/>
                  </a:lnTo>
                  <a:lnTo>
                    <a:pt x="3572" y="488"/>
                  </a:lnTo>
                  <a:lnTo>
                    <a:pt x="3503" y="417"/>
                  </a:lnTo>
                  <a:lnTo>
                    <a:pt x="3333" y="383"/>
                  </a:lnTo>
                  <a:lnTo>
                    <a:pt x="3333" y="348"/>
                  </a:lnTo>
                  <a:lnTo>
                    <a:pt x="3402" y="278"/>
                  </a:lnTo>
                  <a:lnTo>
                    <a:pt x="3367" y="244"/>
                  </a:lnTo>
                  <a:lnTo>
                    <a:pt x="3266" y="244"/>
                  </a:lnTo>
                  <a:lnTo>
                    <a:pt x="3231" y="209"/>
                  </a:lnTo>
                  <a:lnTo>
                    <a:pt x="3300" y="105"/>
                  </a:lnTo>
                  <a:lnTo>
                    <a:pt x="3300" y="70"/>
                  </a:lnTo>
                  <a:lnTo>
                    <a:pt x="3367" y="0"/>
                  </a:lnTo>
                  <a:lnTo>
                    <a:pt x="3367" y="0"/>
                  </a:lnTo>
                  <a:lnTo>
                    <a:pt x="3436" y="70"/>
                  </a:lnTo>
                  <a:lnTo>
                    <a:pt x="3606" y="139"/>
                  </a:lnTo>
                  <a:lnTo>
                    <a:pt x="3639" y="139"/>
                  </a:lnTo>
                  <a:lnTo>
                    <a:pt x="3742" y="70"/>
                  </a:lnTo>
                  <a:lnTo>
                    <a:pt x="3810" y="105"/>
                  </a:lnTo>
                  <a:lnTo>
                    <a:pt x="3844" y="70"/>
                  </a:lnTo>
                  <a:lnTo>
                    <a:pt x="3844" y="139"/>
                  </a:lnTo>
                  <a:lnTo>
                    <a:pt x="4048" y="278"/>
                  </a:lnTo>
                  <a:lnTo>
                    <a:pt x="4048" y="383"/>
                  </a:lnTo>
                  <a:lnTo>
                    <a:pt x="3980" y="488"/>
                  </a:lnTo>
                  <a:lnTo>
                    <a:pt x="3980" y="557"/>
                  </a:lnTo>
                  <a:lnTo>
                    <a:pt x="4082" y="488"/>
                  </a:lnTo>
                  <a:lnTo>
                    <a:pt x="4116" y="488"/>
                  </a:lnTo>
                  <a:lnTo>
                    <a:pt x="4150" y="557"/>
                  </a:lnTo>
                  <a:lnTo>
                    <a:pt x="4116" y="766"/>
                  </a:lnTo>
                  <a:lnTo>
                    <a:pt x="3946" y="870"/>
                  </a:lnTo>
                  <a:lnTo>
                    <a:pt x="3946" y="974"/>
                  </a:lnTo>
                  <a:lnTo>
                    <a:pt x="3844" y="1044"/>
                  </a:lnTo>
                  <a:lnTo>
                    <a:pt x="3775" y="1009"/>
                  </a:lnTo>
                  <a:lnTo>
                    <a:pt x="3775" y="939"/>
                  </a:lnTo>
                  <a:lnTo>
                    <a:pt x="3674" y="974"/>
                  </a:lnTo>
                  <a:lnTo>
                    <a:pt x="3674" y="1044"/>
                  </a:lnTo>
                  <a:lnTo>
                    <a:pt x="3606" y="1149"/>
                  </a:lnTo>
                  <a:lnTo>
                    <a:pt x="3606" y="1218"/>
                  </a:lnTo>
                  <a:lnTo>
                    <a:pt x="3470" y="1287"/>
                  </a:lnTo>
                  <a:lnTo>
                    <a:pt x="3436" y="1427"/>
                  </a:lnTo>
                  <a:lnTo>
                    <a:pt x="3402" y="1461"/>
                  </a:lnTo>
                  <a:lnTo>
                    <a:pt x="3402" y="1530"/>
                  </a:lnTo>
                  <a:lnTo>
                    <a:pt x="3436" y="1530"/>
                  </a:lnTo>
                  <a:lnTo>
                    <a:pt x="3436" y="1704"/>
                  </a:lnTo>
                  <a:lnTo>
                    <a:pt x="3639" y="2121"/>
                  </a:lnTo>
                  <a:lnTo>
                    <a:pt x="3674" y="2260"/>
                  </a:lnTo>
                  <a:lnTo>
                    <a:pt x="3639" y="2330"/>
                  </a:lnTo>
                  <a:lnTo>
                    <a:pt x="3572" y="2330"/>
                  </a:lnTo>
                  <a:lnTo>
                    <a:pt x="3538" y="2435"/>
                  </a:lnTo>
                  <a:lnTo>
                    <a:pt x="3470" y="2435"/>
                  </a:lnTo>
                  <a:lnTo>
                    <a:pt x="3436" y="2399"/>
                  </a:lnTo>
                  <a:lnTo>
                    <a:pt x="3402" y="2399"/>
                  </a:lnTo>
                  <a:lnTo>
                    <a:pt x="3436" y="2609"/>
                  </a:lnTo>
                  <a:lnTo>
                    <a:pt x="3402" y="2713"/>
                  </a:lnTo>
                  <a:lnTo>
                    <a:pt x="3367" y="2713"/>
                  </a:lnTo>
                  <a:lnTo>
                    <a:pt x="3266" y="2678"/>
                  </a:lnTo>
                  <a:lnTo>
                    <a:pt x="3164" y="2713"/>
                  </a:lnTo>
                  <a:lnTo>
                    <a:pt x="3130" y="2748"/>
                  </a:lnTo>
                  <a:lnTo>
                    <a:pt x="2994" y="2748"/>
                  </a:lnTo>
                  <a:lnTo>
                    <a:pt x="2994" y="2713"/>
                  </a:lnTo>
                  <a:lnTo>
                    <a:pt x="2891" y="2748"/>
                  </a:lnTo>
                  <a:lnTo>
                    <a:pt x="2586" y="2678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3" name="LAU CZ032 median"/>
            <p:cNvSpPr>
              <a:spLocks/>
            </p:cNvSpPr>
            <p:nvPr/>
          </p:nvSpPr>
          <p:spPr bwMode="auto">
            <a:xfrm>
              <a:off x="325841" y="1953516"/>
              <a:ext cx="1955043" cy="2527168"/>
            </a:xfrm>
            <a:custGeom>
              <a:avLst/>
              <a:gdLst/>
              <a:ahLst/>
              <a:cxnLst>
                <a:cxn ang="0">
                  <a:pos x="1259" y="661"/>
                </a:cxn>
                <a:cxn ang="0">
                  <a:pos x="1055" y="591"/>
                </a:cxn>
                <a:cxn ang="0">
                  <a:pos x="783" y="661"/>
                </a:cxn>
                <a:cxn ang="0">
                  <a:pos x="647" y="627"/>
                </a:cxn>
                <a:cxn ang="0">
                  <a:pos x="443" y="661"/>
                </a:cxn>
                <a:cxn ang="0">
                  <a:pos x="307" y="800"/>
                </a:cxn>
                <a:cxn ang="0">
                  <a:pos x="171" y="1078"/>
                </a:cxn>
                <a:cxn ang="0">
                  <a:pos x="102" y="1426"/>
                </a:cxn>
                <a:cxn ang="0">
                  <a:pos x="238" y="1843"/>
                </a:cxn>
                <a:cxn ang="0">
                  <a:pos x="374" y="1947"/>
                </a:cxn>
                <a:cxn ang="0">
                  <a:pos x="579" y="2469"/>
                </a:cxn>
                <a:cxn ang="0">
                  <a:pos x="1191" y="2851"/>
                </a:cxn>
                <a:cxn ang="0">
                  <a:pos x="1429" y="3165"/>
                </a:cxn>
                <a:cxn ang="0">
                  <a:pos x="1838" y="3756"/>
                </a:cxn>
                <a:cxn ang="0">
                  <a:pos x="2211" y="3998"/>
                </a:cxn>
                <a:cxn ang="0">
                  <a:pos x="2382" y="4381"/>
                </a:cxn>
                <a:cxn ang="0">
                  <a:pos x="2552" y="4486"/>
                </a:cxn>
                <a:cxn ang="0">
                  <a:pos x="2619" y="4416"/>
                </a:cxn>
                <a:cxn ang="0">
                  <a:pos x="2789" y="4068"/>
                </a:cxn>
                <a:cxn ang="0">
                  <a:pos x="2926" y="3756"/>
                </a:cxn>
                <a:cxn ang="0">
                  <a:pos x="3130" y="3512"/>
                </a:cxn>
                <a:cxn ang="0">
                  <a:pos x="3164" y="3338"/>
                </a:cxn>
                <a:cxn ang="0">
                  <a:pos x="3130" y="3268"/>
                </a:cxn>
                <a:cxn ang="0">
                  <a:pos x="3197" y="3129"/>
                </a:cxn>
                <a:cxn ang="0">
                  <a:pos x="3300" y="2851"/>
                </a:cxn>
                <a:cxn ang="0">
                  <a:pos x="3334" y="2643"/>
                </a:cxn>
                <a:cxn ang="0">
                  <a:pos x="3266" y="2365"/>
                </a:cxn>
                <a:cxn ang="0">
                  <a:pos x="3232" y="2226"/>
                </a:cxn>
                <a:cxn ang="0">
                  <a:pos x="3130" y="1843"/>
                </a:cxn>
                <a:cxn ang="0">
                  <a:pos x="3130" y="1738"/>
                </a:cxn>
                <a:cxn ang="0">
                  <a:pos x="3197" y="1669"/>
                </a:cxn>
                <a:cxn ang="0">
                  <a:pos x="3197" y="1530"/>
                </a:cxn>
                <a:cxn ang="0">
                  <a:pos x="3436" y="1426"/>
                </a:cxn>
                <a:cxn ang="0">
                  <a:pos x="3436" y="1217"/>
                </a:cxn>
                <a:cxn ang="0">
                  <a:pos x="3504" y="939"/>
                </a:cxn>
                <a:cxn ang="0">
                  <a:pos x="3334" y="696"/>
                </a:cxn>
                <a:cxn ang="0">
                  <a:pos x="3232" y="591"/>
                </a:cxn>
                <a:cxn ang="0">
                  <a:pos x="2926" y="487"/>
                </a:cxn>
                <a:cxn ang="0">
                  <a:pos x="2789" y="313"/>
                </a:cxn>
                <a:cxn ang="0">
                  <a:pos x="2824" y="278"/>
                </a:cxn>
                <a:cxn ang="0">
                  <a:pos x="2654" y="244"/>
                </a:cxn>
                <a:cxn ang="0">
                  <a:pos x="2518" y="278"/>
                </a:cxn>
                <a:cxn ang="0">
                  <a:pos x="2552" y="35"/>
                </a:cxn>
                <a:cxn ang="0">
                  <a:pos x="2416" y="105"/>
                </a:cxn>
                <a:cxn ang="0">
                  <a:pos x="2382" y="35"/>
                </a:cxn>
                <a:cxn ang="0">
                  <a:pos x="2280" y="0"/>
                </a:cxn>
                <a:cxn ang="0">
                  <a:pos x="2246" y="139"/>
                </a:cxn>
                <a:cxn ang="0">
                  <a:pos x="2075" y="383"/>
                </a:cxn>
                <a:cxn ang="0">
                  <a:pos x="1974" y="348"/>
                </a:cxn>
                <a:cxn ang="0">
                  <a:pos x="1905" y="278"/>
                </a:cxn>
                <a:cxn ang="0">
                  <a:pos x="1429" y="487"/>
                </a:cxn>
              </a:cxnLst>
              <a:rect l="0" t="0" r="r" b="b"/>
              <a:pathLst>
                <a:path w="3504" h="4486">
                  <a:moveTo>
                    <a:pt x="1395" y="627"/>
                  </a:moveTo>
                  <a:lnTo>
                    <a:pt x="1259" y="661"/>
                  </a:lnTo>
                  <a:lnTo>
                    <a:pt x="1089" y="627"/>
                  </a:lnTo>
                  <a:lnTo>
                    <a:pt x="1055" y="591"/>
                  </a:lnTo>
                  <a:lnTo>
                    <a:pt x="783" y="627"/>
                  </a:lnTo>
                  <a:lnTo>
                    <a:pt x="783" y="661"/>
                  </a:lnTo>
                  <a:lnTo>
                    <a:pt x="680" y="730"/>
                  </a:lnTo>
                  <a:lnTo>
                    <a:pt x="647" y="627"/>
                  </a:lnTo>
                  <a:lnTo>
                    <a:pt x="477" y="730"/>
                  </a:lnTo>
                  <a:lnTo>
                    <a:pt x="443" y="661"/>
                  </a:lnTo>
                  <a:lnTo>
                    <a:pt x="374" y="661"/>
                  </a:lnTo>
                  <a:lnTo>
                    <a:pt x="307" y="800"/>
                  </a:lnTo>
                  <a:lnTo>
                    <a:pt x="205" y="905"/>
                  </a:lnTo>
                  <a:lnTo>
                    <a:pt x="171" y="1078"/>
                  </a:lnTo>
                  <a:lnTo>
                    <a:pt x="0" y="1252"/>
                  </a:lnTo>
                  <a:lnTo>
                    <a:pt x="102" y="1426"/>
                  </a:lnTo>
                  <a:lnTo>
                    <a:pt x="171" y="1426"/>
                  </a:lnTo>
                  <a:lnTo>
                    <a:pt x="238" y="1843"/>
                  </a:lnTo>
                  <a:lnTo>
                    <a:pt x="374" y="1843"/>
                  </a:lnTo>
                  <a:lnTo>
                    <a:pt x="374" y="1947"/>
                  </a:lnTo>
                  <a:lnTo>
                    <a:pt x="477" y="2121"/>
                  </a:lnTo>
                  <a:lnTo>
                    <a:pt x="579" y="2469"/>
                  </a:lnTo>
                  <a:lnTo>
                    <a:pt x="919" y="2887"/>
                  </a:lnTo>
                  <a:lnTo>
                    <a:pt x="1191" y="2851"/>
                  </a:lnTo>
                  <a:lnTo>
                    <a:pt x="1429" y="3095"/>
                  </a:lnTo>
                  <a:lnTo>
                    <a:pt x="1429" y="3165"/>
                  </a:lnTo>
                  <a:lnTo>
                    <a:pt x="1735" y="3547"/>
                  </a:lnTo>
                  <a:lnTo>
                    <a:pt x="1838" y="3756"/>
                  </a:lnTo>
                  <a:lnTo>
                    <a:pt x="2041" y="3825"/>
                  </a:lnTo>
                  <a:lnTo>
                    <a:pt x="2211" y="3998"/>
                  </a:lnTo>
                  <a:lnTo>
                    <a:pt x="2313" y="4208"/>
                  </a:lnTo>
                  <a:lnTo>
                    <a:pt x="2382" y="4381"/>
                  </a:lnTo>
                  <a:lnTo>
                    <a:pt x="2518" y="4486"/>
                  </a:lnTo>
                  <a:lnTo>
                    <a:pt x="2552" y="4486"/>
                  </a:lnTo>
                  <a:lnTo>
                    <a:pt x="2518" y="4416"/>
                  </a:lnTo>
                  <a:lnTo>
                    <a:pt x="2619" y="4416"/>
                  </a:lnTo>
                  <a:lnTo>
                    <a:pt x="2619" y="4312"/>
                  </a:lnTo>
                  <a:lnTo>
                    <a:pt x="2789" y="4068"/>
                  </a:lnTo>
                  <a:lnTo>
                    <a:pt x="2824" y="3720"/>
                  </a:lnTo>
                  <a:lnTo>
                    <a:pt x="2926" y="3756"/>
                  </a:lnTo>
                  <a:lnTo>
                    <a:pt x="3028" y="3581"/>
                  </a:lnTo>
                  <a:lnTo>
                    <a:pt x="3130" y="3512"/>
                  </a:lnTo>
                  <a:lnTo>
                    <a:pt x="3062" y="3443"/>
                  </a:lnTo>
                  <a:lnTo>
                    <a:pt x="3164" y="3338"/>
                  </a:lnTo>
                  <a:lnTo>
                    <a:pt x="3096" y="3268"/>
                  </a:lnTo>
                  <a:lnTo>
                    <a:pt x="3130" y="3268"/>
                  </a:lnTo>
                  <a:lnTo>
                    <a:pt x="3232" y="3165"/>
                  </a:lnTo>
                  <a:lnTo>
                    <a:pt x="3197" y="3129"/>
                  </a:lnTo>
                  <a:lnTo>
                    <a:pt x="3334" y="2921"/>
                  </a:lnTo>
                  <a:lnTo>
                    <a:pt x="3300" y="2851"/>
                  </a:lnTo>
                  <a:lnTo>
                    <a:pt x="3300" y="2748"/>
                  </a:lnTo>
                  <a:lnTo>
                    <a:pt x="3334" y="2643"/>
                  </a:lnTo>
                  <a:lnTo>
                    <a:pt x="3266" y="2434"/>
                  </a:lnTo>
                  <a:lnTo>
                    <a:pt x="3266" y="2365"/>
                  </a:lnTo>
                  <a:lnTo>
                    <a:pt x="3300" y="2226"/>
                  </a:lnTo>
                  <a:lnTo>
                    <a:pt x="3232" y="2226"/>
                  </a:lnTo>
                  <a:lnTo>
                    <a:pt x="3266" y="1947"/>
                  </a:lnTo>
                  <a:lnTo>
                    <a:pt x="3130" y="1843"/>
                  </a:lnTo>
                  <a:lnTo>
                    <a:pt x="3232" y="1808"/>
                  </a:lnTo>
                  <a:lnTo>
                    <a:pt x="3130" y="1738"/>
                  </a:lnTo>
                  <a:lnTo>
                    <a:pt x="3164" y="1738"/>
                  </a:lnTo>
                  <a:lnTo>
                    <a:pt x="3197" y="1669"/>
                  </a:lnTo>
                  <a:lnTo>
                    <a:pt x="3096" y="1669"/>
                  </a:lnTo>
                  <a:lnTo>
                    <a:pt x="3197" y="1530"/>
                  </a:lnTo>
                  <a:lnTo>
                    <a:pt x="3334" y="1530"/>
                  </a:lnTo>
                  <a:lnTo>
                    <a:pt x="3436" y="1426"/>
                  </a:lnTo>
                  <a:lnTo>
                    <a:pt x="3368" y="1391"/>
                  </a:lnTo>
                  <a:lnTo>
                    <a:pt x="3436" y="1217"/>
                  </a:lnTo>
                  <a:lnTo>
                    <a:pt x="3436" y="1008"/>
                  </a:lnTo>
                  <a:lnTo>
                    <a:pt x="3504" y="939"/>
                  </a:lnTo>
                  <a:lnTo>
                    <a:pt x="3504" y="766"/>
                  </a:lnTo>
                  <a:lnTo>
                    <a:pt x="3334" y="696"/>
                  </a:lnTo>
                  <a:lnTo>
                    <a:pt x="3334" y="591"/>
                  </a:lnTo>
                  <a:lnTo>
                    <a:pt x="3232" y="591"/>
                  </a:lnTo>
                  <a:lnTo>
                    <a:pt x="3096" y="452"/>
                  </a:lnTo>
                  <a:lnTo>
                    <a:pt x="2926" y="487"/>
                  </a:lnTo>
                  <a:lnTo>
                    <a:pt x="2789" y="383"/>
                  </a:lnTo>
                  <a:lnTo>
                    <a:pt x="2789" y="313"/>
                  </a:lnTo>
                  <a:lnTo>
                    <a:pt x="2858" y="313"/>
                  </a:lnTo>
                  <a:lnTo>
                    <a:pt x="2824" y="278"/>
                  </a:lnTo>
                  <a:lnTo>
                    <a:pt x="2688" y="278"/>
                  </a:lnTo>
                  <a:lnTo>
                    <a:pt x="2654" y="244"/>
                  </a:lnTo>
                  <a:lnTo>
                    <a:pt x="2552" y="313"/>
                  </a:lnTo>
                  <a:lnTo>
                    <a:pt x="2518" y="278"/>
                  </a:lnTo>
                  <a:lnTo>
                    <a:pt x="2586" y="174"/>
                  </a:lnTo>
                  <a:lnTo>
                    <a:pt x="2552" y="35"/>
                  </a:lnTo>
                  <a:lnTo>
                    <a:pt x="2449" y="105"/>
                  </a:lnTo>
                  <a:lnTo>
                    <a:pt x="2416" y="105"/>
                  </a:lnTo>
                  <a:lnTo>
                    <a:pt x="2416" y="35"/>
                  </a:lnTo>
                  <a:lnTo>
                    <a:pt x="2382" y="35"/>
                  </a:lnTo>
                  <a:lnTo>
                    <a:pt x="2347" y="70"/>
                  </a:lnTo>
                  <a:lnTo>
                    <a:pt x="2280" y="0"/>
                  </a:lnTo>
                  <a:lnTo>
                    <a:pt x="2246" y="35"/>
                  </a:lnTo>
                  <a:lnTo>
                    <a:pt x="2246" y="139"/>
                  </a:lnTo>
                  <a:lnTo>
                    <a:pt x="2110" y="209"/>
                  </a:lnTo>
                  <a:lnTo>
                    <a:pt x="2075" y="383"/>
                  </a:lnTo>
                  <a:lnTo>
                    <a:pt x="2007" y="383"/>
                  </a:lnTo>
                  <a:lnTo>
                    <a:pt x="1974" y="348"/>
                  </a:lnTo>
                  <a:lnTo>
                    <a:pt x="1939" y="348"/>
                  </a:lnTo>
                  <a:lnTo>
                    <a:pt x="1905" y="278"/>
                  </a:lnTo>
                  <a:lnTo>
                    <a:pt x="1735" y="278"/>
                  </a:lnTo>
                  <a:lnTo>
                    <a:pt x="1429" y="487"/>
                  </a:lnTo>
                  <a:lnTo>
                    <a:pt x="1395" y="627"/>
                  </a:lnTo>
                  <a:close/>
                </a:path>
              </a:pathLst>
            </a:custGeom>
            <a:solidFill>
              <a:srgbClr val="FFA1A1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4" name="LAU CZ031 median"/>
            <p:cNvSpPr>
              <a:spLocks/>
            </p:cNvSpPr>
            <p:nvPr/>
          </p:nvSpPr>
          <p:spPr bwMode="auto">
            <a:xfrm>
              <a:off x="1784365" y="3100819"/>
              <a:ext cx="2886016" cy="2263598"/>
            </a:xfrm>
            <a:custGeom>
              <a:avLst/>
              <a:gdLst/>
              <a:ahLst/>
              <a:cxnLst>
                <a:cxn ang="0">
                  <a:pos x="681" y="3129"/>
                </a:cxn>
                <a:cxn ang="0">
                  <a:pos x="341" y="2712"/>
                </a:cxn>
                <a:cxn ang="0">
                  <a:pos x="0" y="2260"/>
                </a:cxn>
                <a:cxn ang="0">
                  <a:pos x="307" y="1704"/>
                </a:cxn>
                <a:cxn ang="0">
                  <a:pos x="443" y="1391"/>
                </a:cxn>
                <a:cxn ang="0">
                  <a:pos x="511" y="1216"/>
                </a:cxn>
                <a:cxn ang="0">
                  <a:pos x="715" y="869"/>
                </a:cxn>
                <a:cxn ang="0">
                  <a:pos x="715" y="591"/>
                </a:cxn>
                <a:cxn ang="0">
                  <a:pos x="749" y="278"/>
                </a:cxn>
                <a:cxn ang="0">
                  <a:pos x="953" y="278"/>
                </a:cxn>
                <a:cxn ang="0">
                  <a:pos x="1089" y="313"/>
                </a:cxn>
                <a:cxn ang="0">
                  <a:pos x="1327" y="139"/>
                </a:cxn>
                <a:cxn ang="0">
                  <a:pos x="1803" y="243"/>
                </a:cxn>
                <a:cxn ang="0">
                  <a:pos x="1974" y="208"/>
                </a:cxn>
                <a:cxn ang="0">
                  <a:pos x="2144" y="243"/>
                </a:cxn>
                <a:cxn ang="0">
                  <a:pos x="2416" y="278"/>
                </a:cxn>
                <a:cxn ang="0">
                  <a:pos x="2653" y="243"/>
                </a:cxn>
                <a:cxn ang="0">
                  <a:pos x="2824" y="382"/>
                </a:cxn>
                <a:cxn ang="0">
                  <a:pos x="3062" y="69"/>
                </a:cxn>
                <a:cxn ang="0">
                  <a:pos x="3233" y="69"/>
                </a:cxn>
                <a:cxn ang="0">
                  <a:pos x="3470" y="278"/>
                </a:cxn>
                <a:cxn ang="0">
                  <a:pos x="3505" y="591"/>
                </a:cxn>
                <a:cxn ang="0">
                  <a:pos x="3470" y="1182"/>
                </a:cxn>
                <a:cxn ang="0">
                  <a:pos x="3811" y="1355"/>
                </a:cxn>
                <a:cxn ang="0">
                  <a:pos x="3981" y="1495"/>
                </a:cxn>
                <a:cxn ang="0">
                  <a:pos x="4286" y="1599"/>
                </a:cxn>
                <a:cxn ang="0">
                  <a:pos x="4491" y="1773"/>
                </a:cxn>
                <a:cxn ang="0">
                  <a:pos x="5035" y="1912"/>
                </a:cxn>
                <a:cxn ang="0">
                  <a:pos x="5103" y="2051"/>
                </a:cxn>
                <a:cxn ang="0">
                  <a:pos x="5001" y="2156"/>
                </a:cxn>
                <a:cxn ang="0">
                  <a:pos x="4967" y="2329"/>
                </a:cxn>
                <a:cxn ang="0">
                  <a:pos x="4933" y="2538"/>
                </a:cxn>
                <a:cxn ang="0">
                  <a:pos x="4831" y="2642"/>
                </a:cxn>
                <a:cxn ang="0">
                  <a:pos x="4456" y="2503"/>
                </a:cxn>
                <a:cxn ang="0">
                  <a:pos x="4150" y="2538"/>
                </a:cxn>
                <a:cxn ang="0">
                  <a:pos x="3708" y="2329"/>
                </a:cxn>
                <a:cxn ang="0">
                  <a:pos x="3539" y="2538"/>
                </a:cxn>
                <a:cxn ang="0">
                  <a:pos x="3505" y="3303"/>
                </a:cxn>
                <a:cxn ang="0">
                  <a:pos x="3097" y="3372"/>
                </a:cxn>
                <a:cxn ang="0">
                  <a:pos x="2824" y="3789"/>
                </a:cxn>
                <a:cxn ang="0">
                  <a:pos x="2620" y="3825"/>
                </a:cxn>
                <a:cxn ang="0">
                  <a:pos x="2211" y="3686"/>
                </a:cxn>
                <a:cxn ang="0">
                  <a:pos x="2008" y="3964"/>
                </a:cxn>
                <a:cxn ang="0">
                  <a:pos x="1736" y="3928"/>
                </a:cxn>
                <a:cxn ang="0">
                  <a:pos x="1225" y="3825"/>
                </a:cxn>
                <a:cxn ang="0">
                  <a:pos x="1225" y="3616"/>
                </a:cxn>
                <a:cxn ang="0">
                  <a:pos x="1123" y="3442"/>
                </a:cxn>
              </a:cxnLst>
              <a:rect l="0" t="0" r="r" b="b"/>
              <a:pathLst>
                <a:path w="5137" h="4033">
                  <a:moveTo>
                    <a:pt x="919" y="3303"/>
                  </a:moveTo>
                  <a:lnTo>
                    <a:pt x="749" y="3164"/>
                  </a:lnTo>
                  <a:lnTo>
                    <a:pt x="681" y="3129"/>
                  </a:lnTo>
                  <a:lnTo>
                    <a:pt x="613" y="2920"/>
                  </a:lnTo>
                  <a:lnTo>
                    <a:pt x="409" y="2677"/>
                  </a:lnTo>
                  <a:lnTo>
                    <a:pt x="341" y="2712"/>
                  </a:lnTo>
                  <a:lnTo>
                    <a:pt x="205" y="2434"/>
                  </a:lnTo>
                  <a:lnTo>
                    <a:pt x="0" y="2364"/>
                  </a:lnTo>
                  <a:lnTo>
                    <a:pt x="0" y="2260"/>
                  </a:lnTo>
                  <a:lnTo>
                    <a:pt x="170" y="2016"/>
                  </a:lnTo>
                  <a:lnTo>
                    <a:pt x="205" y="1668"/>
                  </a:lnTo>
                  <a:lnTo>
                    <a:pt x="307" y="1704"/>
                  </a:lnTo>
                  <a:lnTo>
                    <a:pt x="409" y="1529"/>
                  </a:lnTo>
                  <a:lnTo>
                    <a:pt x="511" y="1460"/>
                  </a:lnTo>
                  <a:lnTo>
                    <a:pt x="443" y="1391"/>
                  </a:lnTo>
                  <a:lnTo>
                    <a:pt x="545" y="1286"/>
                  </a:lnTo>
                  <a:lnTo>
                    <a:pt x="477" y="1216"/>
                  </a:lnTo>
                  <a:lnTo>
                    <a:pt x="511" y="1216"/>
                  </a:lnTo>
                  <a:lnTo>
                    <a:pt x="613" y="1113"/>
                  </a:lnTo>
                  <a:lnTo>
                    <a:pt x="578" y="1077"/>
                  </a:lnTo>
                  <a:lnTo>
                    <a:pt x="715" y="869"/>
                  </a:lnTo>
                  <a:lnTo>
                    <a:pt x="681" y="799"/>
                  </a:lnTo>
                  <a:lnTo>
                    <a:pt x="681" y="696"/>
                  </a:lnTo>
                  <a:lnTo>
                    <a:pt x="715" y="591"/>
                  </a:lnTo>
                  <a:lnTo>
                    <a:pt x="647" y="382"/>
                  </a:lnTo>
                  <a:lnTo>
                    <a:pt x="647" y="313"/>
                  </a:lnTo>
                  <a:lnTo>
                    <a:pt x="749" y="278"/>
                  </a:lnTo>
                  <a:lnTo>
                    <a:pt x="851" y="243"/>
                  </a:lnTo>
                  <a:lnTo>
                    <a:pt x="851" y="313"/>
                  </a:lnTo>
                  <a:lnTo>
                    <a:pt x="953" y="278"/>
                  </a:lnTo>
                  <a:lnTo>
                    <a:pt x="987" y="347"/>
                  </a:lnTo>
                  <a:lnTo>
                    <a:pt x="1055" y="382"/>
                  </a:lnTo>
                  <a:lnTo>
                    <a:pt x="1089" y="313"/>
                  </a:lnTo>
                  <a:lnTo>
                    <a:pt x="1191" y="313"/>
                  </a:lnTo>
                  <a:lnTo>
                    <a:pt x="1259" y="243"/>
                  </a:lnTo>
                  <a:lnTo>
                    <a:pt x="1327" y="139"/>
                  </a:lnTo>
                  <a:lnTo>
                    <a:pt x="1395" y="139"/>
                  </a:lnTo>
                  <a:lnTo>
                    <a:pt x="1430" y="243"/>
                  </a:lnTo>
                  <a:lnTo>
                    <a:pt x="1803" y="243"/>
                  </a:lnTo>
                  <a:lnTo>
                    <a:pt x="1803" y="174"/>
                  </a:lnTo>
                  <a:lnTo>
                    <a:pt x="1939" y="139"/>
                  </a:lnTo>
                  <a:lnTo>
                    <a:pt x="1974" y="208"/>
                  </a:lnTo>
                  <a:lnTo>
                    <a:pt x="2042" y="243"/>
                  </a:lnTo>
                  <a:lnTo>
                    <a:pt x="2075" y="313"/>
                  </a:lnTo>
                  <a:lnTo>
                    <a:pt x="2144" y="243"/>
                  </a:lnTo>
                  <a:lnTo>
                    <a:pt x="2211" y="278"/>
                  </a:lnTo>
                  <a:lnTo>
                    <a:pt x="2314" y="243"/>
                  </a:lnTo>
                  <a:lnTo>
                    <a:pt x="2416" y="278"/>
                  </a:lnTo>
                  <a:lnTo>
                    <a:pt x="2416" y="243"/>
                  </a:lnTo>
                  <a:lnTo>
                    <a:pt x="2552" y="278"/>
                  </a:lnTo>
                  <a:lnTo>
                    <a:pt x="2653" y="243"/>
                  </a:lnTo>
                  <a:lnTo>
                    <a:pt x="2688" y="278"/>
                  </a:lnTo>
                  <a:lnTo>
                    <a:pt x="2620" y="382"/>
                  </a:lnTo>
                  <a:lnTo>
                    <a:pt x="2824" y="382"/>
                  </a:lnTo>
                  <a:lnTo>
                    <a:pt x="2892" y="278"/>
                  </a:lnTo>
                  <a:lnTo>
                    <a:pt x="3028" y="278"/>
                  </a:lnTo>
                  <a:lnTo>
                    <a:pt x="3062" y="69"/>
                  </a:lnTo>
                  <a:lnTo>
                    <a:pt x="3130" y="0"/>
                  </a:lnTo>
                  <a:lnTo>
                    <a:pt x="3164" y="69"/>
                  </a:lnTo>
                  <a:lnTo>
                    <a:pt x="3233" y="69"/>
                  </a:lnTo>
                  <a:lnTo>
                    <a:pt x="3266" y="139"/>
                  </a:lnTo>
                  <a:lnTo>
                    <a:pt x="3369" y="104"/>
                  </a:lnTo>
                  <a:lnTo>
                    <a:pt x="3470" y="278"/>
                  </a:lnTo>
                  <a:lnTo>
                    <a:pt x="3470" y="417"/>
                  </a:lnTo>
                  <a:lnTo>
                    <a:pt x="3505" y="486"/>
                  </a:lnTo>
                  <a:lnTo>
                    <a:pt x="3505" y="591"/>
                  </a:lnTo>
                  <a:lnTo>
                    <a:pt x="3436" y="765"/>
                  </a:lnTo>
                  <a:lnTo>
                    <a:pt x="3470" y="974"/>
                  </a:lnTo>
                  <a:lnTo>
                    <a:pt x="3470" y="1182"/>
                  </a:lnTo>
                  <a:lnTo>
                    <a:pt x="3641" y="1321"/>
                  </a:lnTo>
                  <a:lnTo>
                    <a:pt x="3742" y="1286"/>
                  </a:lnTo>
                  <a:lnTo>
                    <a:pt x="3811" y="1355"/>
                  </a:lnTo>
                  <a:lnTo>
                    <a:pt x="3912" y="1391"/>
                  </a:lnTo>
                  <a:lnTo>
                    <a:pt x="3844" y="1460"/>
                  </a:lnTo>
                  <a:lnTo>
                    <a:pt x="3981" y="1495"/>
                  </a:lnTo>
                  <a:lnTo>
                    <a:pt x="4014" y="1565"/>
                  </a:lnTo>
                  <a:lnTo>
                    <a:pt x="4117" y="1529"/>
                  </a:lnTo>
                  <a:lnTo>
                    <a:pt x="4286" y="1599"/>
                  </a:lnTo>
                  <a:lnTo>
                    <a:pt x="4456" y="1565"/>
                  </a:lnTo>
                  <a:lnTo>
                    <a:pt x="4525" y="1565"/>
                  </a:lnTo>
                  <a:lnTo>
                    <a:pt x="4491" y="1773"/>
                  </a:lnTo>
                  <a:lnTo>
                    <a:pt x="4661" y="1946"/>
                  </a:lnTo>
                  <a:lnTo>
                    <a:pt x="4865" y="1982"/>
                  </a:lnTo>
                  <a:lnTo>
                    <a:pt x="5035" y="1912"/>
                  </a:lnTo>
                  <a:lnTo>
                    <a:pt x="5035" y="1982"/>
                  </a:lnTo>
                  <a:lnTo>
                    <a:pt x="5103" y="1982"/>
                  </a:lnTo>
                  <a:lnTo>
                    <a:pt x="5103" y="2051"/>
                  </a:lnTo>
                  <a:lnTo>
                    <a:pt x="5137" y="2085"/>
                  </a:lnTo>
                  <a:lnTo>
                    <a:pt x="5137" y="2121"/>
                  </a:lnTo>
                  <a:lnTo>
                    <a:pt x="5001" y="2156"/>
                  </a:lnTo>
                  <a:lnTo>
                    <a:pt x="5001" y="2260"/>
                  </a:lnTo>
                  <a:lnTo>
                    <a:pt x="4967" y="2260"/>
                  </a:lnTo>
                  <a:lnTo>
                    <a:pt x="4967" y="2329"/>
                  </a:lnTo>
                  <a:lnTo>
                    <a:pt x="4831" y="2468"/>
                  </a:lnTo>
                  <a:lnTo>
                    <a:pt x="4933" y="2468"/>
                  </a:lnTo>
                  <a:lnTo>
                    <a:pt x="4933" y="2538"/>
                  </a:lnTo>
                  <a:lnTo>
                    <a:pt x="5069" y="2573"/>
                  </a:lnTo>
                  <a:lnTo>
                    <a:pt x="4967" y="2781"/>
                  </a:lnTo>
                  <a:lnTo>
                    <a:pt x="4831" y="2642"/>
                  </a:lnTo>
                  <a:lnTo>
                    <a:pt x="4695" y="2607"/>
                  </a:lnTo>
                  <a:lnTo>
                    <a:pt x="4559" y="2503"/>
                  </a:lnTo>
                  <a:lnTo>
                    <a:pt x="4456" y="2503"/>
                  </a:lnTo>
                  <a:lnTo>
                    <a:pt x="4286" y="2434"/>
                  </a:lnTo>
                  <a:lnTo>
                    <a:pt x="4286" y="2573"/>
                  </a:lnTo>
                  <a:lnTo>
                    <a:pt x="4150" y="2538"/>
                  </a:lnTo>
                  <a:lnTo>
                    <a:pt x="4048" y="2607"/>
                  </a:lnTo>
                  <a:lnTo>
                    <a:pt x="3981" y="2434"/>
                  </a:lnTo>
                  <a:lnTo>
                    <a:pt x="3708" y="2329"/>
                  </a:lnTo>
                  <a:lnTo>
                    <a:pt x="3606" y="2329"/>
                  </a:lnTo>
                  <a:lnTo>
                    <a:pt x="3606" y="2399"/>
                  </a:lnTo>
                  <a:lnTo>
                    <a:pt x="3539" y="2538"/>
                  </a:lnTo>
                  <a:lnTo>
                    <a:pt x="3572" y="2781"/>
                  </a:lnTo>
                  <a:lnTo>
                    <a:pt x="3470" y="3164"/>
                  </a:lnTo>
                  <a:lnTo>
                    <a:pt x="3505" y="3303"/>
                  </a:lnTo>
                  <a:lnTo>
                    <a:pt x="3402" y="3268"/>
                  </a:lnTo>
                  <a:lnTo>
                    <a:pt x="3130" y="3198"/>
                  </a:lnTo>
                  <a:lnTo>
                    <a:pt x="3097" y="3372"/>
                  </a:lnTo>
                  <a:lnTo>
                    <a:pt x="3028" y="3476"/>
                  </a:lnTo>
                  <a:lnTo>
                    <a:pt x="2858" y="3616"/>
                  </a:lnTo>
                  <a:lnTo>
                    <a:pt x="2824" y="3789"/>
                  </a:lnTo>
                  <a:lnTo>
                    <a:pt x="2858" y="3894"/>
                  </a:lnTo>
                  <a:lnTo>
                    <a:pt x="2790" y="3998"/>
                  </a:lnTo>
                  <a:lnTo>
                    <a:pt x="2620" y="3825"/>
                  </a:lnTo>
                  <a:lnTo>
                    <a:pt x="2517" y="3859"/>
                  </a:lnTo>
                  <a:lnTo>
                    <a:pt x="2348" y="3825"/>
                  </a:lnTo>
                  <a:lnTo>
                    <a:pt x="2211" y="3686"/>
                  </a:lnTo>
                  <a:lnTo>
                    <a:pt x="2178" y="3859"/>
                  </a:lnTo>
                  <a:lnTo>
                    <a:pt x="2075" y="3894"/>
                  </a:lnTo>
                  <a:lnTo>
                    <a:pt x="2008" y="3964"/>
                  </a:lnTo>
                  <a:lnTo>
                    <a:pt x="1974" y="3964"/>
                  </a:lnTo>
                  <a:lnTo>
                    <a:pt x="1872" y="4033"/>
                  </a:lnTo>
                  <a:lnTo>
                    <a:pt x="1736" y="3928"/>
                  </a:lnTo>
                  <a:lnTo>
                    <a:pt x="1497" y="3859"/>
                  </a:lnTo>
                  <a:lnTo>
                    <a:pt x="1361" y="3894"/>
                  </a:lnTo>
                  <a:lnTo>
                    <a:pt x="1225" y="3825"/>
                  </a:lnTo>
                  <a:lnTo>
                    <a:pt x="1191" y="3859"/>
                  </a:lnTo>
                  <a:lnTo>
                    <a:pt x="1123" y="3686"/>
                  </a:lnTo>
                  <a:lnTo>
                    <a:pt x="1225" y="3616"/>
                  </a:lnTo>
                  <a:lnTo>
                    <a:pt x="1191" y="3547"/>
                  </a:lnTo>
                  <a:lnTo>
                    <a:pt x="1123" y="3511"/>
                  </a:lnTo>
                  <a:lnTo>
                    <a:pt x="1123" y="3442"/>
                  </a:lnTo>
                  <a:lnTo>
                    <a:pt x="919" y="3303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5" name="LAU CZ020 median"/>
            <p:cNvSpPr>
              <a:spLocks/>
            </p:cNvSpPr>
            <p:nvPr/>
          </p:nvSpPr>
          <p:spPr bwMode="auto">
            <a:xfrm>
              <a:off x="1722300" y="976758"/>
              <a:ext cx="2917049" cy="2341118"/>
            </a:xfrm>
            <a:custGeom>
              <a:avLst/>
              <a:gdLst/>
              <a:ahLst/>
              <a:cxnLst>
                <a:cxn ang="0">
                  <a:pos x="2517" y="4068"/>
                </a:cxn>
                <a:cxn ang="0">
                  <a:pos x="2789" y="4103"/>
                </a:cxn>
                <a:cxn ang="0">
                  <a:pos x="2993" y="4103"/>
                </a:cxn>
                <a:cxn ang="0">
                  <a:pos x="3231" y="3825"/>
                </a:cxn>
                <a:cxn ang="0">
                  <a:pos x="3367" y="3964"/>
                </a:cxn>
                <a:cxn ang="0">
                  <a:pos x="3673" y="4068"/>
                </a:cxn>
                <a:cxn ang="0">
                  <a:pos x="3742" y="3894"/>
                </a:cxn>
                <a:cxn ang="0">
                  <a:pos x="4082" y="3894"/>
                </a:cxn>
                <a:cxn ang="0">
                  <a:pos x="4456" y="3825"/>
                </a:cxn>
                <a:cxn ang="0">
                  <a:pos x="4251" y="3547"/>
                </a:cxn>
                <a:cxn ang="0">
                  <a:pos x="4693" y="3269"/>
                </a:cxn>
                <a:cxn ang="0">
                  <a:pos x="4932" y="3130"/>
                </a:cxn>
                <a:cxn ang="0">
                  <a:pos x="5034" y="2851"/>
                </a:cxn>
                <a:cxn ang="0">
                  <a:pos x="5170" y="2573"/>
                </a:cxn>
                <a:cxn ang="0">
                  <a:pos x="4829" y="2364"/>
                </a:cxn>
                <a:cxn ang="0">
                  <a:pos x="4864" y="2017"/>
                </a:cxn>
                <a:cxn ang="0">
                  <a:pos x="4762" y="1843"/>
                </a:cxn>
                <a:cxn ang="0">
                  <a:pos x="4796" y="1495"/>
                </a:cxn>
                <a:cxn ang="0">
                  <a:pos x="4693" y="1252"/>
                </a:cxn>
                <a:cxn ang="0">
                  <a:pos x="4387" y="1148"/>
                </a:cxn>
                <a:cxn ang="0">
                  <a:pos x="4149" y="904"/>
                </a:cxn>
                <a:cxn ang="0">
                  <a:pos x="4251" y="626"/>
                </a:cxn>
                <a:cxn ang="0">
                  <a:pos x="4251" y="348"/>
                </a:cxn>
                <a:cxn ang="0">
                  <a:pos x="4115" y="243"/>
                </a:cxn>
                <a:cxn ang="0">
                  <a:pos x="3912" y="35"/>
                </a:cxn>
                <a:cxn ang="0">
                  <a:pos x="3843" y="0"/>
                </a:cxn>
                <a:cxn ang="0">
                  <a:pos x="3673" y="104"/>
                </a:cxn>
                <a:cxn ang="0">
                  <a:pos x="3503" y="279"/>
                </a:cxn>
                <a:cxn ang="0">
                  <a:pos x="3435" y="348"/>
                </a:cxn>
                <a:cxn ang="0">
                  <a:pos x="3163" y="452"/>
                </a:cxn>
                <a:cxn ang="0">
                  <a:pos x="2925" y="348"/>
                </a:cxn>
                <a:cxn ang="0">
                  <a:pos x="2754" y="348"/>
                </a:cxn>
                <a:cxn ang="0">
                  <a:pos x="2653" y="521"/>
                </a:cxn>
                <a:cxn ang="0">
                  <a:pos x="2517" y="696"/>
                </a:cxn>
                <a:cxn ang="0">
                  <a:pos x="2381" y="660"/>
                </a:cxn>
                <a:cxn ang="0">
                  <a:pos x="2346" y="974"/>
                </a:cxn>
                <a:cxn ang="0">
                  <a:pos x="2109" y="1009"/>
                </a:cxn>
                <a:cxn ang="0">
                  <a:pos x="1870" y="1009"/>
                </a:cxn>
                <a:cxn ang="0">
                  <a:pos x="1462" y="1009"/>
                </a:cxn>
                <a:cxn ang="0">
                  <a:pos x="1326" y="1182"/>
                </a:cxn>
                <a:cxn ang="0">
                  <a:pos x="1054" y="1321"/>
                </a:cxn>
                <a:cxn ang="0">
                  <a:pos x="884" y="1356"/>
                </a:cxn>
                <a:cxn ang="0">
                  <a:pos x="679" y="1321"/>
                </a:cxn>
                <a:cxn ang="0">
                  <a:pos x="510" y="1495"/>
                </a:cxn>
                <a:cxn ang="0">
                  <a:pos x="237" y="1739"/>
                </a:cxn>
                <a:cxn ang="0">
                  <a:pos x="34" y="1808"/>
                </a:cxn>
                <a:cxn ang="0">
                  <a:pos x="34" y="2086"/>
                </a:cxn>
                <a:cxn ang="0">
                  <a:pos x="306" y="2051"/>
                </a:cxn>
                <a:cxn ang="0">
                  <a:pos x="271" y="2156"/>
                </a:cxn>
                <a:cxn ang="0">
                  <a:pos x="714" y="2364"/>
                </a:cxn>
                <a:cxn ang="0">
                  <a:pos x="986" y="2539"/>
                </a:cxn>
                <a:cxn ang="0">
                  <a:pos x="918" y="2990"/>
                </a:cxn>
                <a:cxn ang="0">
                  <a:pos x="816" y="3303"/>
                </a:cxn>
                <a:cxn ang="0">
                  <a:pos x="679" y="3442"/>
                </a:cxn>
                <a:cxn ang="0">
                  <a:pos x="714" y="3581"/>
                </a:cxn>
                <a:cxn ang="0">
                  <a:pos x="714" y="3999"/>
                </a:cxn>
                <a:cxn ang="0">
                  <a:pos x="850" y="4103"/>
                </a:cxn>
                <a:cxn ang="0">
                  <a:pos x="1054" y="4103"/>
                </a:cxn>
                <a:cxn ang="0">
                  <a:pos x="1190" y="4138"/>
                </a:cxn>
                <a:cxn ang="0">
                  <a:pos x="1428" y="3964"/>
                </a:cxn>
                <a:cxn ang="0">
                  <a:pos x="1904" y="4068"/>
                </a:cxn>
                <a:cxn ang="0">
                  <a:pos x="2075" y="4033"/>
                </a:cxn>
                <a:cxn ang="0">
                  <a:pos x="2245" y="4068"/>
                </a:cxn>
              </a:cxnLst>
              <a:rect l="0" t="0" r="r" b="b"/>
              <a:pathLst>
                <a:path w="5170" h="4207">
                  <a:moveTo>
                    <a:pt x="2415" y="4068"/>
                  </a:moveTo>
                  <a:lnTo>
                    <a:pt x="2517" y="4103"/>
                  </a:lnTo>
                  <a:lnTo>
                    <a:pt x="2517" y="4068"/>
                  </a:lnTo>
                  <a:lnTo>
                    <a:pt x="2653" y="4103"/>
                  </a:lnTo>
                  <a:lnTo>
                    <a:pt x="2754" y="4068"/>
                  </a:lnTo>
                  <a:lnTo>
                    <a:pt x="2789" y="4103"/>
                  </a:lnTo>
                  <a:lnTo>
                    <a:pt x="2721" y="4207"/>
                  </a:lnTo>
                  <a:lnTo>
                    <a:pt x="2925" y="4207"/>
                  </a:lnTo>
                  <a:lnTo>
                    <a:pt x="2993" y="4103"/>
                  </a:lnTo>
                  <a:lnTo>
                    <a:pt x="3129" y="4103"/>
                  </a:lnTo>
                  <a:lnTo>
                    <a:pt x="3163" y="3894"/>
                  </a:lnTo>
                  <a:lnTo>
                    <a:pt x="3231" y="3825"/>
                  </a:lnTo>
                  <a:lnTo>
                    <a:pt x="3265" y="3894"/>
                  </a:lnTo>
                  <a:lnTo>
                    <a:pt x="3334" y="3894"/>
                  </a:lnTo>
                  <a:lnTo>
                    <a:pt x="3367" y="3964"/>
                  </a:lnTo>
                  <a:lnTo>
                    <a:pt x="3470" y="3929"/>
                  </a:lnTo>
                  <a:lnTo>
                    <a:pt x="3571" y="4103"/>
                  </a:lnTo>
                  <a:lnTo>
                    <a:pt x="3673" y="4068"/>
                  </a:lnTo>
                  <a:lnTo>
                    <a:pt x="3673" y="3999"/>
                  </a:lnTo>
                  <a:lnTo>
                    <a:pt x="3742" y="3964"/>
                  </a:lnTo>
                  <a:lnTo>
                    <a:pt x="3742" y="3894"/>
                  </a:lnTo>
                  <a:lnTo>
                    <a:pt x="3878" y="3894"/>
                  </a:lnTo>
                  <a:lnTo>
                    <a:pt x="3979" y="3929"/>
                  </a:lnTo>
                  <a:lnTo>
                    <a:pt x="4082" y="3894"/>
                  </a:lnTo>
                  <a:lnTo>
                    <a:pt x="4184" y="3929"/>
                  </a:lnTo>
                  <a:lnTo>
                    <a:pt x="4251" y="3860"/>
                  </a:lnTo>
                  <a:lnTo>
                    <a:pt x="4456" y="3825"/>
                  </a:lnTo>
                  <a:lnTo>
                    <a:pt x="4421" y="3650"/>
                  </a:lnTo>
                  <a:lnTo>
                    <a:pt x="4251" y="3616"/>
                  </a:lnTo>
                  <a:lnTo>
                    <a:pt x="4251" y="3547"/>
                  </a:lnTo>
                  <a:lnTo>
                    <a:pt x="4387" y="3303"/>
                  </a:lnTo>
                  <a:lnTo>
                    <a:pt x="4456" y="3338"/>
                  </a:lnTo>
                  <a:lnTo>
                    <a:pt x="4693" y="3269"/>
                  </a:lnTo>
                  <a:lnTo>
                    <a:pt x="4728" y="3199"/>
                  </a:lnTo>
                  <a:lnTo>
                    <a:pt x="4864" y="3199"/>
                  </a:lnTo>
                  <a:lnTo>
                    <a:pt x="4932" y="3130"/>
                  </a:lnTo>
                  <a:lnTo>
                    <a:pt x="4966" y="3025"/>
                  </a:lnTo>
                  <a:lnTo>
                    <a:pt x="5034" y="2990"/>
                  </a:lnTo>
                  <a:lnTo>
                    <a:pt x="5034" y="2851"/>
                  </a:lnTo>
                  <a:lnTo>
                    <a:pt x="5102" y="2747"/>
                  </a:lnTo>
                  <a:lnTo>
                    <a:pt x="5170" y="2608"/>
                  </a:lnTo>
                  <a:lnTo>
                    <a:pt x="5170" y="2573"/>
                  </a:lnTo>
                  <a:lnTo>
                    <a:pt x="5000" y="2503"/>
                  </a:lnTo>
                  <a:lnTo>
                    <a:pt x="4966" y="2400"/>
                  </a:lnTo>
                  <a:lnTo>
                    <a:pt x="4829" y="2364"/>
                  </a:lnTo>
                  <a:lnTo>
                    <a:pt x="4762" y="2295"/>
                  </a:lnTo>
                  <a:lnTo>
                    <a:pt x="4864" y="2121"/>
                  </a:lnTo>
                  <a:lnTo>
                    <a:pt x="4864" y="2017"/>
                  </a:lnTo>
                  <a:lnTo>
                    <a:pt x="4932" y="2017"/>
                  </a:lnTo>
                  <a:lnTo>
                    <a:pt x="4932" y="1912"/>
                  </a:lnTo>
                  <a:lnTo>
                    <a:pt x="4762" y="1843"/>
                  </a:lnTo>
                  <a:lnTo>
                    <a:pt x="4728" y="1739"/>
                  </a:lnTo>
                  <a:lnTo>
                    <a:pt x="4829" y="1634"/>
                  </a:lnTo>
                  <a:lnTo>
                    <a:pt x="4796" y="1495"/>
                  </a:lnTo>
                  <a:lnTo>
                    <a:pt x="4796" y="1321"/>
                  </a:lnTo>
                  <a:lnTo>
                    <a:pt x="4762" y="1252"/>
                  </a:lnTo>
                  <a:lnTo>
                    <a:pt x="4693" y="1252"/>
                  </a:lnTo>
                  <a:lnTo>
                    <a:pt x="4626" y="1287"/>
                  </a:lnTo>
                  <a:lnTo>
                    <a:pt x="4387" y="1287"/>
                  </a:lnTo>
                  <a:lnTo>
                    <a:pt x="4387" y="1148"/>
                  </a:lnTo>
                  <a:lnTo>
                    <a:pt x="4285" y="1078"/>
                  </a:lnTo>
                  <a:lnTo>
                    <a:pt x="4184" y="1043"/>
                  </a:lnTo>
                  <a:lnTo>
                    <a:pt x="4149" y="904"/>
                  </a:lnTo>
                  <a:lnTo>
                    <a:pt x="4218" y="904"/>
                  </a:lnTo>
                  <a:lnTo>
                    <a:pt x="4285" y="765"/>
                  </a:lnTo>
                  <a:lnTo>
                    <a:pt x="4251" y="626"/>
                  </a:lnTo>
                  <a:lnTo>
                    <a:pt x="4251" y="521"/>
                  </a:lnTo>
                  <a:lnTo>
                    <a:pt x="4184" y="418"/>
                  </a:lnTo>
                  <a:lnTo>
                    <a:pt x="4251" y="348"/>
                  </a:lnTo>
                  <a:lnTo>
                    <a:pt x="4184" y="348"/>
                  </a:lnTo>
                  <a:lnTo>
                    <a:pt x="4184" y="279"/>
                  </a:lnTo>
                  <a:lnTo>
                    <a:pt x="4115" y="243"/>
                  </a:lnTo>
                  <a:lnTo>
                    <a:pt x="4149" y="174"/>
                  </a:lnTo>
                  <a:lnTo>
                    <a:pt x="4082" y="174"/>
                  </a:lnTo>
                  <a:lnTo>
                    <a:pt x="3912" y="35"/>
                  </a:lnTo>
                  <a:lnTo>
                    <a:pt x="3878" y="35"/>
                  </a:lnTo>
                  <a:lnTo>
                    <a:pt x="3843" y="69"/>
                  </a:lnTo>
                  <a:lnTo>
                    <a:pt x="3843" y="0"/>
                  </a:lnTo>
                  <a:lnTo>
                    <a:pt x="3776" y="69"/>
                  </a:lnTo>
                  <a:lnTo>
                    <a:pt x="3707" y="0"/>
                  </a:lnTo>
                  <a:lnTo>
                    <a:pt x="3673" y="104"/>
                  </a:lnTo>
                  <a:lnTo>
                    <a:pt x="3571" y="140"/>
                  </a:lnTo>
                  <a:lnTo>
                    <a:pt x="3537" y="279"/>
                  </a:lnTo>
                  <a:lnTo>
                    <a:pt x="3503" y="279"/>
                  </a:lnTo>
                  <a:lnTo>
                    <a:pt x="3470" y="243"/>
                  </a:lnTo>
                  <a:lnTo>
                    <a:pt x="3435" y="279"/>
                  </a:lnTo>
                  <a:lnTo>
                    <a:pt x="3435" y="348"/>
                  </a:lnTo>
                  <a:lnTo>
                    <a:pt x="3401" y="382"/>
                  </a:lnTo>
                  <a:lnTo>
                    <a:pt x="3299" y="348"/>
                  </a:lnTo>
                  <a:lnTo>
                    <a:pt x="3163" y="452"/>
                  </a:lnTo>
                  <a:lnTo>
                    <a:pt x="3027" y="452"/>
                  </a:lnTo>
                  <a:lnTo>
                    <a:pt x="2959" y="521"/>
                  </a:lnTo>
                  <a:lnTo>
                    <a:pt x="2925" y="348"/>
                  </a:lnTo>
                  <a:lnTo>
                    <a:pt x="2857" y="348"/>
                  </a:lnTo>
                  <a:lnTo>
                    <a:pt x="2823" y="418"/>
                  </a:lnTo>
                  <a:lnTo>
                    <a:pt x="2754" y="348"/>
                  </a:lnTo>
                  <a:lnTo>
                    <a:pt x="2721" y="418"/>
                  </a:lnTo>
                  <a:lnTo>
                    <a:pt x="2618" y="382"/>
                  </a:lnTo>
                  <a:lnTo>
                    <a:pt x="2653" y="521"/>
                  </a:lnTo>
                  <a:lnTo>
                    <a:pt x="2618" y="591"/>
                  </a:lnTo>
                  <a:lnTo>
                    <a:pt x="2551" y="591"/>
                  </a:lnTo>
                  <a:lnTo>
                    <a:pt x="2517" y="696"/>
                  </a:lnTo>
                  <a:lnTo>
                    <a:pt x="2449" y="696"/>
                  </a:lnTo>
                  <a:lnTo>
                    <a:pt x="2415" y="660"/>
                  </a:lnTo>
                  <a:lnTo>
                    <a:pt x="2381" y="660"/>
                  </a:lnTo>
                  <a:lnTo>
                    <a:pt x="2415" y="870"/>
                  </a:lnTo>
                  <a:lnTo>
                    <a:pt x="2381" y="974"/>
                  </a:lnTo>
                  <a:lnTo>
                    <a:pt x="2346" y="974"/>
                  </a:lnTo>
                  <a:lnTo>
                    <a:pt x="2245" y="939"/>
                  </a:lnTo>
                  <a:lnTo>
                    <a:pt x="2143" y="974"/>
                  </a:lnTo>
                  <a:lnTo>
                    <a:pt x="2109" y="1009"/>
                  </a:lnTo>
                  <a:lnTo>
                    <a:pt x="1973" y="1009"/>
                  </a:lnTo>
                  <a:lnTo>
                    <a:pt x="1973" y="974"/>
                  </a:lnTo>
                  <a:lnTo>
                    <a:pt x="1870" y="1009"/>
                  </a:lnTo>
                  <a:lnTo>
                    <a:pt x="1565" y="939"/>
                  </a:lnTo>
                  <a:lnTo>
                    <a:pt x="1496" y="939"/>
                  </a:lnTo>
                  <a:lnTo>
                    <a:pt x="1462" y="1009"/>
                  </a:lnTo>
                  <a:lnTo>
                    <a:pt x="1462" y="1113"/>
                  </a:lnTo>
                  <a:lnTo>
                    <a:pt x="1360" y="1113"/>
                  </a:lnTo>
                  <a:lnTo>
                    <a:pt x="1326" y="1182"/>
                  </a:lnTo>
                  <a:lnTo>
                    <a:pt x="1156" y="1217"/>
                  </a:lnTo>
                  <a:lnTo>
                    <a:pt x="1122" y="1321"/>
                  </a:lnTo>
                  <a:lnTo>
                    <a:pt x="1054" y="1321"/>
                  </a:lnTo>
                  <a:lnTo>
                    <a:pt x="1020" y="1252"/>
                  </a:lnTo>
                  <a:lnTo>
                    <a:pt x="986" y="1252"/>
                  </a:lnTo>
                  <a:lnTo>
                    <a:pt x="884" y="1356"/>
                  </a:lnTo>
                  <a:lnTo>
                    <a:pt x="782" y="1391"/>
                  </a:lnTo>
                  <a:lnTo>
                    <a:pt x="679" y="1391"/>
                  </a:lnTo>
                  <a:lnTo>
                    <a:pt x="679" y="1321"/>
                  </a:lnTo>
                  <a:lnTo>
                    <a:pt x="612" y="1321"/>
                  </a:lnTo>
                  <a:lnTo>
                    <a:pt x="510" y="1426"/>
                  </a:lnTo>
                  <a:lnTo>
                    <a:pt x="510" y="1495"/>
                  </a:lnTo>
                  <a:lnTo>
                    <a:pt x="340" y="1495"/>
                  </a:lnTo>
                  <a:lnTo>
                    <a:pt x="237" y="1600"/>
                  </a:lnTo>
                  <a:lnTo>
                    <a:pt x="237" y="1739"/>
                  </a:lnTo>
                  <a:lnTo>
                    <a:pt x="170" y="1739"/>
                  </a:lnTo>
                  <a:lnTo>
                    <a:pt x="68" y="1773"/>
                  </a:lnTo>
                  <a:lnTo>
                    <a:pt x="34" y="1808"/>
                  </a:lnTo>
                  <a:lnTo>
                    <a:pt x="68" y="1947"/>
                  </a:lnTo>
                  <a:lnTo>
                    <a:pt x="0" y="2051"/>
                  </a:lnTo>
                  <a:lnTo>
                    <a:pt x="34" y="2086"/>
                  </a:lnTo>
                  <a:lnTo>
                    <a:pt x="136" y="2017"/>
                  </a:lnTo>
                  <a:lnTo>
                    <a:pt x="170" y="2051"/>
                  </a:lnTo>
                  <a:lnTo>
                    <a:pt x="306" y="2051"/>
                  </a:lnTo>
                  <a:lnTo>
                    <a:pt x="340" y="2086"/>
                  </a:lnTo>
                  <a:lnTo>
                    <a:pt x="271" y="2086"/>
                  </a:lnTo>
                  <a:lnTo>
                    <a:pt x="271" y="2156"/>
                  </a:lnTo>
                  <a:lnTo>
                    <a:pt x="408" y="2260"/>
                  </a:lnTo>
                  <a:lnTo>
                    <a:pt x="578" y="2225"/>
                  </a:lnTo>
                  <a:lnTo>
                    <a:pt x="714" y="2364"/>
                  </a:lnTo>
                  <a:lnTo>
                    <a:pt x="816" y="2364"/>
                  </a:lnTo>
                  <a:lnTo>
                    <a:pt x="816" y="2469"/>
                  </a:lnTo>
                  <a:lnTo>
                    <a:pt x="986" y="2539"/>
                  </a:lnTo>
                  <a:lnTo>
                    <a:pt x="986" y="2712"/>
                  </a:lnTo>
                  <a:lnTo>
                    <a:pt x="918" y="2781"/>
                  </a:lnTo>
                  <a:lnTo>
                    <a:pt x="918" y="2990"/>
                  </a:lnTo>
                  <a:lnTo>
                    <a:pt x="850" y="3164"/>
                  </a:lnTo>
                  <a:lnTo>
                    <a:pt x="918" y="3199"/>
                  </a:lnTo>
                  <a:lnTo>
                    <a:pt x="816" y="3303"/>
                  </a:lnTo>
                  <a:lnTo>
                    <a:pt x="679" y="3303"/>
                  </a:lnTo>
                  <a:lnTo>
                    <a:pt x="578" y="3442"/>
                  </a:lnTo>
                  <a:lnTo>
                    <a:pt x="679" y="3442"/>
                  </a:lnTo>
                  <a:lnTo>
                    <a:pt x="646" y="3511"/>
                  </a:lnTo>
                  <a:lnTo>
                    <a:pt x="612" y="3511"/>
                  </a:lnTo>
                  <a:lnTo>
                    <a:pt x="714" y="3581"/>
                  </a:lnTo>
                  <a:lnTo>
                    <a:pt x="612" y="3616"/>
                  </a:lnTo>
                  <a:lnTo>
                    <a:pt x="748" y="3720"/>
                  </a:lnTo>
                  <a:lnTo>
                    <a:pt x="714" y="3999"/>
                  </a:lnTo>
                  <a:lnTo>
                    <a:pt x="782" y="3999"/>
                  </a:lnTo>
                  <a:lnTo>
                    <a:pt x="748" y="4138"/>
                  </a:lnTo>
                  <a:lnTo>
                    <a:pt x="850" y="4103"/>
                  </a:lnTo>
                  <a:lnTo>
                    <a:pt x="952" y="4068"/>
                  </a:lnTo>
                  <a:lnTo>
                    <a:pt x="952" y="4138"/>
                  </a:lnTo>
                  <a:lnTo>
                    <a:pt x="1054" y="4103"/>
                  </a:lnTo>
                  <a:lnTo>
                    <a:pt x="1088" y="4172"/>
                  </a:lnTo>
                  <a:lnTo>
                    <a:pt x="1156" y="4207"/>
                  </a:lnTo>
                  <a:lnTo>
                    <a:pt x="1190" y="4138"/>
                  </a:lnTo>
                  <a:lnTo>
                    <a:pt x="1292" y="4138"/>
                  </a:lnTo>
                  <a:lnTo>
                    <a:pt x="1360" y="4068"/>
                  </a:lnTo>
                  <a:lnTo>
                    <a:pt x="1428" y="3964"/>
                  </a:lnTo>
                  <a:lnTo>
                    <a:pt x="1496" y="3964"/>
                  </a:lnTo>
                  <a:lnTo>
                    <a:pt x="1531" y="4068"/>
                  </a:lnTo>
                  <a:lnTo>
                    <a:pt x="1904" y="4068"/>
                  </a:lnTo>
                  <a:lnTo>
                    <a:pt x="1904" y="3999"/>
                  </a:lnTo>
                  <a:lnTo>
                    <a:pt x="2040" y="3964"/>
                  </a:lnTo>
                  <a:lnTo>
                    <a:pt x="2075" y="4033"/>
                  </a:lnTo>
                  <a:lnTo>
                    <a:pt x="2143" y="4068"/>
                  </a:lnTo>
                  <a:lnTo>
                    <a:pt x="2176" y="4138"/>
                  </a:lnTo>
                  <a:lnTo>
                    <a:pt x="2245" y="4068"/>
                  </a:lnTo>
                  <a:lnTo>
                    <a:pt x="2312" y="4103"/>
                  </a:lnTo>
                  <a:lnTo>
                    <a:pt x="2415" y="4068"/>
                  </a:lnTo>
                  <a:close/>
                </a:path>
              </a:pathLst>
            </a:custGeom>
            <a:solidFill>
              <a:srgbClr val="FF000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6" name="LAU CZ010 median"/>
            <p:cNvSpPr>
              <a:spLocks/>
            </p:cNvSpPr>
            <p:nvPr/>
          </p:nvSpPr>
          <p:spPr bwMode="auto">
            <a:xfrm>
              <a:off x="2994630" y="2031036"/>
              <a:ext cx="682714" cy="542643"/>
            </a:xfrm>
            <a:custGeom>
              <a:avLst/>
              <a:gdLst/>
              <a:ahLst/>
              <a:cxnLst>
                <a:cxn ang="0">
                  <a:pos x="816" y="661"/>
                </a:cxn>
                <a:cxn ang="0">
                  <a:pos x="986" y="661"/>
                </a:cxn>
                <a:cxn ang="0">
                  <a:pos x="1054" y="591"/>
                </a:cxn>
                <a:cxn ang="0">
                  <a:pos x="1122" y="556"/>
                </a:cxn>
                <a:cxn ang="0">
                  <a:pos x="1088" y="522"/>
                </a:cxn>
                <a:cxn ang="0">
                  <a:pos x="1156" y="452"/>
                </a:cxn>
                <a:cxn ang="0">
                  <a:pos x="1191" y="383"/>
                </a:cxn>
                <a:cxn ang="0">
                  <a:pos x="1156" y="313"/>
                </a:cxn>
                <a:cxn ang="0">
                  <a:pos x="1122" y="313"/>
                </a:cxn>
                <a:cxn ang="0">
                  <a:pos x="1054" y="278"/>
                </a:cxn>
                <a:cxn ang="0">
                  <a:pos x="1054" y="174"/>
                </a:cxn>
                <a:cxn ang="0">
                  <a:pos x="884" y="105"/>
                </a:cxn>
                <a:cxn ang="0">
                  <a:pos x="816" y="0"/>
                </a:cxn>
                <a:cxn ang="0">
                  <a:pos x="510" y="0"/>
                </a:cxn>
                <a:cxn ang="0">
                  <a:pos x="408" y="70"/>
                </a:cxn>
                <a:cxn ang="0">
                  <a:pos x="238" y="105"/>
                </a:cxn>
                <a:cxn ang="0">
                  <a:pos x="169" y="174"/>
                </a:cxn>
                <a:cxn ang="0">
                  <a:pos x="0" y="244"/>
                </a:cxn>
                <a:cxn ang="0">
                  <a:pos x="0" y="348"/>
                </a:cxn>
                <a:cxn ang="0">
                  <a:pos x="33" y="417"/>
                </a:cxn>
                <a:cxn ang="0">
                  <a:pos x="68" y="626"/>
                </a:cxn>
                <a:cxn ang="0">
                  <a:pos x="203" y="800"/>
                </a:cxn>
                <a:cxn ang="0">
                  <a:pos x="238" y="905"/>
                </a:cxn>
                <a:cxn ang="0">
                  <a:pos x="374" y="905"/>
                </a:cxn>
                <a:cxn ang="0">
                  <a:pos x="578" y="730"/>
                </a:cxn>
                <a:cxn ang="0">
                  <a:pos x="816" y="661"/>
                </a:cxn>
              </a:cxnLst>
              <a:rect l="0" t="0" r="r" b="b"/>
              <a:pathLst>
                <a:path w="1191" h="905">
                  <a:moveTo>
                    <a:pt x="816" y="661"/>
                  </a:moveTo>
                  <a:lnTo>
                    <a:pt x="986" y="661"/>
                  </a:lnTo>
                  <a:lnTo>
                    <a:pt x="1054" y="591"/>
                  </a:lnTo>
                  <a:lnTo>
                    <a:pt x="1122" y="556"/>
                  </a:lnTo>
                  <a:lnTo>
                    <a:pt x="1088" y="522"/>
                  </a:lnTo>
                  <a:lnTo>
                    <a:pt x="1156" y="452"/>
                  </a:lnTo>
                  <a:lnTo>
                    <a:pt x="1191" y="383"/>
                  </a:lnTo>
                  <a:lnTo>
                    <a:pt x="1156" y="313"/>
                  </a:lnTo>
                  <a:lnTo>
                    <a:pt x="1122" y="313"/>
                  </a:lnTo>
                  <a:lnTo>
                    <a:pt x="1054" y="278"/>
                  </a:lnTo>
                  <a:lnTo>
                    <a:pt x="1054" y="174"/>
                  </a:lnTo>
                  <a:lnTo>
                    <a:pt x="884" y="105"/>
                  </a:lnTo>
                  <a:lnTo>
                    <a:pt x="816" y="0"/>
                  </a:lnTo>
                  <a:lnTo>
                    <a:pt x="510" y="0"/>
                  </a:lnTo>
                  <a:lnTo>
                    <a:pt x="408" y="70"/>
                  </a:lnTo>
                  <a:lnTo>
                    <a:pt x="238" y="105"/>
                  </a:lnTo>
                  <a:lnTo>
                    <a:pt x="169" y="174"/>
                  </a:lnTo>
                  <a:lnTo>
                    <a:pt x="0" y="244"/>
                  </a:lnTo>
                  <a:lnTo>
                    <a:pt x="0" y="348"/>
                  </a:lnTo>
                  <a:lnTo>
                    <a:pt x="33" y="417"/>
                  </a:lnTo>
                  <a:lnTo>
                    <a:pt x="68" y="626"/>
                  </a:lnTo>
                  <a:lnTo>
                    <a:pt x="203" y="800"/>
                  </a:lnTo>
                  <a:lnTo>
                    <a:pt x="238" y="905"/>
                  </a:lnTo>
                  <a:lnTo>
                    <a:pt x="374" y="905"/>
                  </a:lnTo>
                  <a:lnTo>
                    <a:pt x="578" y="730"/>
                  </a:lnTo>
                  <a:lnTo>
                    <a:pt x="816" y="661"/>
                  </a:lnTo>
                  <a:close/>
                </a:path>
              </a:pathLst>
            </a:custGeom>
            <a:solidFill>
              <a:srgbClr val="FF000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7" name="LAU CZ051 median"/>
            <p:cNvSpPr>
              <a:spLocks/>
            </p:cNvSpPr>
            <p:nvPr/>
          </p:nvSpPr>
          <p:spPr bwMode="auto">
            <a:xfrm>
              <a:off x="3072211" y="108529"/>
              <a:ext cx="1691268" cy="1178311"/>
            </a:xfrm>
            <a:custGeom>
              <a:avLst/>
              <a:gdLst/>
              <a:ahLst/>
              <a:cxnLst>
                <a:cxn ang="0">
                  <a:pos x="1701" y="1738"/>
                </a:cxn>
                <a:cxn ang="0">
                  <a:pos x="1497" y="1599"/>
                </a:cxn>
                <a:cxn ang="0">
                  <a:pos x="1462" y="1564"/>
                </a:cxn>
                <a:cxn ang="0">
                  <a:pos x="1326" y="1564"/>
                </a:cxn>
                <a:cxn ang="0">
                  <a:pos x="1190" y="1704"/>
                </a:cxn>
                <a:cxn ang="0">
                  <a:pos x="1122" y="1843"/>
                </a:cxn>
                <a:cxn ang="0">
                  <a:pos x="1054" y="1843"/>
                </a:cxn>
                <a:cxn ang="0">
                  <a:pos x="1020" y="1946"/>
                </a:cxn>
                <a:cxn ang="0">
                  <a:pos x="782" y="2016"/>
                </a:cxn>
                <a:cxn ang="0">
                  <a:pos x="578" y="2085"/>
                </a:cxn>
                <a:cxn ang="0">
                  <a:pos x="476" y="1912"/>
                </a:cxn>
                <a:cxn ang="0">
                  <a:pos x="373" y="1912"/>
                </a:cxn>
                <a:cxn ang="0">
                  <a:pos x="237" y="1946"/>
                </a:cxn>
                <a:cxn ang="0">
                  <a:pos x="34" y="1355"/>
                </a:cxn>
                <a:cxn ang="0">
                  <a:pos x="0" y="1286"/>
                </a:cxn>
                <a:cxn ang="0">
                  <a:pos x="68" y="1112"/>
                </a:cxn>
                <a:cxn ang="0">
                  <a:pos x="204" y="974"/>
                </a:cxn>
                <a:cxn ang="0">
                  <a:pos x="272" y="799"/>
                </a:cxn>
                <a:cxn ang="0">
                  <a:pos x="373" y="834"/>
                </a:cxn>
                <a:cxn ang="0">
                  <a:pos x="544" y="799"/>
                </a:cxn>
                <a:cxn ang="0">
                  <a:pos x="714" y="591"/>
                </a:cxn>
                <a:cxn ang="0">
                  <a:pos x="1020" y="764"/>
                </a:cxn>
                <a:cxn ang="0">
                  <a:pos x="1156" y="591"/>
                </a:cxn>
                <a:cxn ang="0">
                  <a:pos x="1497" y="591"/>
                </a:cxn>
                <a:cxn ang="0">
                  <a:pos x="1564" y="347"/>
                </a:cxn>
                <a:cxn ang="0">
                  <a:pos x="1632" y="103"/>
                </a:cxn>
                <a:cxn ang="0">
                  <a:pos x="1531" y="69"/>
                </a:cxn>
                <a:cxn ang="0">
                  <a:pos x="1768" y="34"/>
                </a:cxn>
                <a:cxn ang="0">
                  <a:pos x="1870" y="139"/>
                </a:cxn>
                <a:cxn ang="0">
                  <a:pos x="1973" y="69"/>
                </a:cxn>
                <a:cxn ang="0">
                  <a:pos x="2006" y="173"/>
                </a:cxn>
                <a:cxn ang="0">
                  <a:pos x="2211" y="139"/>
                </a:cxn>
                <a:cxn ang="0">
                  <a:pos x="2279" y="242"/>
                </a:cxn>
                <a:cxn ang="0">
                  <a:pos x="2312" y="660"/>
                </a:cxn>
                <a:cxn ang="0">
                  <a:pos x="2483" y="1008"/>
                </a:cxn>
                <a:cxn ang="0">
                  <a:pos x="2892" y="974"/>
                </a:cxn>
                <a:cxn ang="0">
                  <a:pos x="2925" y="1112"/>
                </a:cxn>
                <a:cxn ang="0">
                  <a:pos x="2925" y="1355"/>
                </a:cxn>
                <a:cxn ang="0">
                  <a:pos x="2959" y="1633"/>
                </a:cxn>
                <a:cxn ang="0">
                  <a:pos x="2959" y="1843"/>
                </a:cxn>
                <a:cxn ang="0">
                  <a:pos x="2959" y="1982"/>
                </a:cxn>
                <a:cxn ang="0">
                  <a:pos x="2823" y="2016"/>
                </a:cxn>
                <a:cxn ang="0">
                  <a:pos x="2619" y="1946"/>
                </a:cxn>
                <a:cxn ang="0">
                  <a:pos x="2483" y="2121"/>
                </a:cxn>
                <a:cxn ang="0">
                  <a:pos x="2381" y="2016"/>
                </a:cxn>
                <a:cxn ang="0">
                  <a:pos x="2176" y="1946"/>
                </a:cxn>
                <a:cxn ang="0">
                  <a:pos x="1870" y="1912"/>
                </a:cxn>
                <a:cxn ang="0">
                  <a:pos x="1803" y="1843"/>
                </a:cxn>
                <a:cxn ang="0">
                  <a:pos x="1768" y="1738"/>
                </a:cxn>
              </a:cxnLst>
              <a:rect l="0" t="0" r="r" b="b"/>
              <a:pathLst>
                <a:path w="3028" h="2121">
                  <a:moveTo>
                    <a:pt x="1768" y="1738"/>
                  </a:moveTo>
                  <a:lnTo>
                    <a:pt x="1701" y="1738"/>
                  </a:lnTo>
                  <a:lnTo>
                    <a:pt x="1531" y="1599"/>
                  </a:lnTo>
                  <a:lnTo>
                    <a:pt x="1497" y="1599"/>
                  </a:lnTo>
                  <a:lnTo>
                    <a:pt x="1462" y="1633"/>
                  </a:lnTo>
                  <a:lnTo>
                    <a:pt x="1462" y="1564"/>
                  </a:lnTo>
                  <a:lnTo>
                    <a:pt x="1395" y="1633"/>
                  </a:lnTo>
                  <a:lnTo>
                    <a:pt x="1326" y="1564"/>
                  </a:lnTo>
                  <a:lnTo>
                    <a:pt x="1292" y="1668"/>
                  </a:lnTo>
                  <a:lnTo>
                    <a:pt x="1190" y="1704"/>
                  </a:lnTo>
                  <a:lnTo>
                    <a:pt x="1156" y="1843"/>
                  </a:lnTo>
                  <a:lnTo>
                    <a:pt x="1122" y="1843"/>
                  </a:lnTo>
                  <a:lnTo>
                    <a:pt x="1089" y="1807"/>
                  </a:lnTo>
                  <a:lnTo>
                    <a:pt x="1054" y="1843"/>
                  </a:lnTo>
                  <a:lnTo>
                    <a:pt x="1054" y="1912"/>
                  </a:lnTo>
                  <a:lnTo>
                    <a:pt x="1020" y="1946"/>
                  </a:lnTo>
                  <a:lnTo>
                    <a:pt x="918" y="1912"/>
                  </a:lnTo>
                  <a:lnTo>
                    <a:pt x="782" y="2016"/>
                  </a:lnTo>
                  <a:lnTo>
                    <a:pt x="646" y="2016"/>
                  </a:lnTo>
                  <a:lnTo>
                    <a:pt x="578" y="2085"/>
                  </a:lnTo>
                  <a:lnTo>
                    <a:pt x="544" y="1912"/>
                  </a:lnTo>
                  <a:lnTo>
                    <a:pt x="476" y="1912"/>
                  </a:lnTo>
                  <a:lnTo>
                    <a:pt x="442" y="1982"/>
                  </a:lnTo>
                  <a:lnTo>
                    <a:pt x="373" y="1912"/>
                  </a:lnTo>
                  <a:lnTo>
                    <a:pt x="340" y="1982"/>
                  </a:lnTo>
                  <a:lnTo>
                    <a:pt x="237" y="1946"/>
                  </a:lnTo>
                  <a:lnTo>
                    <a:pt x="34" y="1529"/>
                  </a:lnTo>
                  <a:lnTo>
                    <a:pt x="34" y="1355"/>
                  </a:lnTo>
                  <a:lnTo>
                    <a:pt x="0" y="1355"/>
                  </a:lnTo>
                  <a:lnTo>
                    <a:pt x="0" y="1286"/>
                  </a:lnTo>
                  <a:lnTo>
                    <a:pt x="34" y="1252"/>
                  </a:lnTo>
                  <a:lnTo>
                    <a:pt x="68" y="1112"/>
                  </a:lnTo>
                  <a:lnTo>
                    <a:pt x="204" y="1043"/>
                  </a:lnTo>
                  <a:lnTo>
                    <a:pt x="204" y="974"/>
                  </a:lnTo>
                  <a:lnTo>
                    <a:pt x="272" y="869"/>
                  </a:lnTo>
                  <a:lnTo>
                    <a:pt x="272" y="799"/>
                  </a:lnTo>
                  <a:lnTo>
                    <a:pt x="373" y="764"/>
                  </a:lnTo>
                  <a:lnTo>
                    <a:pt x="373" y="834"/>
                  </a:lnTo>
                  <a:lnTo>
                    <a:pt x="442" y="869"/>
                  </a:lnTo>
                  <a:lnTo>
                    <a:pt x="544" y="799"/>
                  </a:lnTo>
                  <a:lnTo>
                    <a:pt x="544" y="695"/>
                  </a:lnTo>
                  <a:lnTo>
                    <a:pt x="714" y="591"/>
                  </a:lnTo>
                  <a:lnTo>
                    <a:pt x="782" y="660"/>
                  </a:lnTo>
                  <a:lnTo>
                    <a:pt x="1020" y="764"/>
                  </a:lnTo>
                  <a:lnTo>
                    <a:pt x="1089" y="764"/>
                  </a:lnTo>
                  <a:lnTo>
                    <a:pt x="1156" y="591"/>
                  </a:lnTo>
                  <a:lnTo>
                    <a:pt x="1259" y="556"/>
                  </a:lnTo>
                  <a:lnTo>
                    <a:pt x="1497" y="591"/>
                  </a:lnTo>
                  <a:lnTo>
                    <a:pt x="1564" y="556"/>
                  </a:lnTo>
                  <a:lnTo>
                    <a:pt x="1564" y="347"/>
                  </a:lnTo>
                  <a:lnTo>
                    <a:pt x="1632" y="242"/>
                  </a:lnTo>
                  <a:lnTo>
                    <a:pt x="1632" y="103"/>
                  </a:lnTo>
                  <a:lnTo>
                    <a:pt x="1531" y="103"/>
                  </a:lnTo>
                  <a:lnTo>
                    <a:pt x="1531" y="69"/>
                  </a:lnTo>
                  <a:lnTo>
                    <a:pt x="1667" y="0"/>
                  </a:lnTo>
                  <a:lnTo>
                    <a:pt x="1768" y="34"/>
                  </a:lnTo>
                  <a:lnTo>
                    <a:pt x="1870" y="34"/>
                  </a:lnTo>
                  <a:lnTo>
                    <a:pt x="1870" y="139"/>
                  </a:lnTo>
                  <a:lnTo>
                    <a:pt x="1904" y="139"/>
                  </a:lnTo>
                  <a:lnTo>
                    <a:pt x="1973" y="69"/>
                  </a:lnTo>
                  <a:lnTo>
                    <a:pt x="2006" y="69"/>
                  </a:lnTo>
                  <a:lnTo>
                    <a:pt x="2006" y="173"/>
                  </a:lnTo>
                  <a:lnTo>
                    <a:pt x="2109" y="139"/>
                  </a:lnTo>
                  <a:lnTo>
                    <a:pt x="2211" y="139"/>
                  </a:lnTo>
                  <a:lnTo>
                    <a:pt x="2245" y="173"/>
                  </a:lnTo>
                  <a:lnTo>
                    <a:pt x="2279" y="242"/>
                  </a:lnTo>
                  <a:lnTo>
                    <a:pt x="2245" y="486"/>
                  </a:lnTo>
                  <a:lnTo>
                    <a:pt x="2312" y="660"/>
                  </a:lnTo>
                  <a:lnTo>
                    <a:pt x="2483" y="730"/>
                  </a:lnTo>
                  <a:lnTo>
                    <a:pt x="2483" y="1008"/>
                  </a:lnTo>
                  <a:lnTo>
                    <a:pt x="2585" y="834"/>
                  </a:lnTo>
                  <a:lnTo>
                    <a:pt x="2892" y="974"/>
                  </a:lnTo>
                  <a:lnTo>
                    <a:pt x="2892" y="1077"/>
                  </a:lnTo>
                  <a:lnTo>
                    <a:pt x="2925" y="1112"/>
                  </a:lnTo>
                  <a:lnTo>
                    <a:pt x="2892" y="1286"/>
                  </a:lnTo>
                  <a:lnTo>
                    <a:pt x="2925" y="1355"/>
                  </a:lnTo>
                  <a:lnTo>
                    <a:pt x="2925" y="1529"/>
                  </a:lnTo>
                  <a:lnTo>
                    <a:pt x="2959" y="1633"/>
                  </a:lnTo>
                  <a:lnTo>
                    <a:pt x="2925" y="1704"/>
                  </a:lnTo>
                  <a:lnTo>
                    <a:pt x="2959" y="1843"/>
                  </a:lnTo>
                  <a:lnTo>
                    <a:pt x="3028" y="1912"/>
                  </a:lnTo>
                  <a:lnTo>
                    <a:pt x="2959" y="1982"/>
                  </a:lnTo>
                  <a:lnTo>
                    <a:pt x="2925" y="1946"/>
                  </a:lnTo>
                  <a:lnTo>
                    <a:pt x="2823" y="2016"/>
                  </a:lnTo>
                  <a:lnTo>
                    <a:pt x="2721" y="1877"/>
                  </a:lnTo>
                  <a:lnTo>
                    <a:pt x="2619" y="1946"/>
                  </a:lnTo>
                  <a:lnTo>
                    <a:pt x="2619" y="2016"/>
                  </a:lnTo>
                  <a:lnTo>
                    <a:pt x="2483" y="2121"/>
                  </a:lnTo>
                  <a:lnTo>
                    <a:pt x="2448" y="2016"/>
                  </a:lnTo>
                  <a:lnTo>
                    <a:pt x="2381" y="2016"/>
                  </a:lnTo>
                  <a:lnTo>
                    <a:pt x="2347" y="1982"/>
                  </a:lnTo>
                  <a:lnTo>
                    <a:pt x="2176" y="1946"/>
                  </a:lnTo>
                  <a:lnTo>
                    <a:pt x="2075" y="2051"/>
                  </a:lnTo>
                  <a:lnTo>
                    <a:pt x="1870" y="1912"/>
                  </a:lnTo>
                  <a:lnTo>
                    <a:pt x="1803" y="1912"/>
                  </a:lnTo>
                  <a:lnTo>
                    <a:pt x="1803" y="1843"/>
                  </a:lnTo>
                  <a:lnTo>
                    <a:pt x="1734" y="1807"/>
                  </a:lnTo>
                  <a:lnTo>
                    <a:pt x="1768" y="1738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8" name="LAU CZ052 median"/>
            <p:cNvSpPr>
              <a:spLocks/>
            </p:cNvSpPr>
            <p:nvPr/>
          </p:nvSpPr>
          <p:spPr bwMode="auto">
            <a:xfrm>
              <a:off x="4065249" y="651172"/>
              <a:ext cx="1986076" cy="1581418"/>
            </a:xfrm>
            <a:custGeom>
              <a:avLst/>
              <a:gdLst/>
              <a:ahLst/>
              <a:cxnLst>
                <a:cxn ang="0">
                  <a:pos x="2347" y="486"/>
                </a:cxn>
                <a:cxn ang="0">
                  <a:pos x="2586" y="520"/>
                </a:cxn>
                <a:cxn ang="0">
                  <a:pos x="2688" y="520"/>
                </a:cxn>
                <a:cxn ang="0">
                  <a:pos x="2858" y="451"/>
                </a:cxn>
                <a:cxn ang="0">
                  <a:pos x="3199" y="730"/>
                </a:cxn>
                <a:cxn ang="0">
                  <a:pos x="3096" y="972"/>
                </a:cxn>
                <a:cxn ang="0">
                  <a:pos x="2858" y="1147"/>
                </a:cxn>
                <a:cxn ang="0">
                  <a:pos x="2654" y="1389"/>
                </a:cxn>
                <a:cxn ang="0">
                  <a:pos x="2790" y="1564"/>
                </a:cxn>
                <a:cxn ang="0">
                  <a:pos x="2858" y="1529"/>
                </a:cxn>
                <a:cxn ang="0">
                  <a:pos x="3096" y="1772"/>
                </a:cxn>
                <a:cxn ang="0">
                  <a:pos x="3470" y="2119"/>
                </a:cxn>
                <a:cxn ang="0">
                  <a:pos x="3504" y="2329"/>
                </a:cxn>
                <a:cxn ang="0">
                  <a:pos x="3436" y="2433"/>
                </a:cxn>
                <a:cxn ang="0">
                  <a:pos x="3028" y="2607"/>
                </a:cxn>
                <a:cxn ang="0">
                  <a:pos x="2960" y="2711"/>
                </a:cxn>
                <a:cxn ang="0">
                  <a:pos x="2892" y="2815"/>
                </a:cxn>
                <a:cxn ang="0">
                  <a:pos x="2518" y="2746"/>
                </a:cxn>
                <a:cxn ang="0">
                  <a:pos x="2313" y="2641"/>
                </a:cxn>
                <a:cxn ang="0">
                  <a:pos x="2144" y="2537"/>
                </a:cxn>
                <a:cxn ang="0">
                  <a:pos x="1939" y="2363"/>
                </a:cxn>
                <a:cxn ang="0">
                  <a:pos x="1803" y="2433"/>
                </a:cxn>
                <a:cxn ang="0">
                  <a:pos x="1633" y="2363"/>
                </a:cxn>
                <a:cxn ang="0">
                  <a:pos x="1497" y="2468"/>
                </a:cxn>
                <a:cxn ang="0">
                  <a:pos x="1361" y="2502"/>
                </a:cxn>
                <a:cxn ang="0">
                  <a:pos x="1260" y="2502"/>
                </a:cxn>
                <a:cxn ang="0">
                  <a:pos x="1191" y="2468"/>
                </a:cxn>
                <a:cxn ang="0">
                  <a:pos x="1055" y="2468"/>
                </a:cxn>
                <a:cxn ang="0">
                  <a:pos x="987" y="2537"/>
                </a:cxn>
                <a:cxn ang="0">
                  <a:pos x="783" y="2502"/>
                </a:cxn>
                <a:cxn ang="0">
                  <a:pos x="579" y="2329"/>
                </a:cxn>
                <a:cxn ang="0">
                  <a:pos x="647" y="2085"/>
                </a:cxn>
                <a:cxn ang="0">
                  <a:pos x="613" y="1842"/>
                </a:cxn>
                <a:cxn ang="0">
                  <a:pos x="477" y="1877"/>
                </a:cxn>
                <a:cxn ang="0">
                  <a:pos x="238" y="1738"/>
                </a:cxn>
                <a:cxn ang="0">
                  <a:pos x="35" y="1633"/>
                </a:cxn>
                <a:cxn ang="0">
                  <a:pos x="69" y="1494"/>
                </a:cxn>
                <a:cxn ang="0">
                  <a:pos x="102" y="1216"/>
                </a:cxn>
                <a:cxn ang="0">
                  <a:pos x="35" y="1008"/>
                </a:cxn>
                <a:cxn ang="0">
                  <a:pos x="307" y="1077"/>
                </a:cxn>
                <a:cxn ang="0">
                  <a:pos x="579" y="1008"/>
                </a:cxn>
                <a:cxn ang="0">
                  <a:pos x="680" y="1042"/>
                </a:cxn>
                <a:cxn ang="0">
                  <a:pos x="851" y="1042"/>
                </a:cxn>
                <a:cxn ang="0">
                  <a:pos x="953" y="903"/>
                </a:cxn>
                <a:cxn ang="0">
                  <a:pos x="1157" y="972"/>
                </a:cxn>
                <a:cxn ang="0">
                  <a:pos x="1260" y="938"/>
                </a:cxn>
                <a:cxn ang="0">
                  <a:pos x="1157" y="730"/>
                </a:cxn>
                <a:cxn ang="0">
                  <a:pos x="1157" y="555"/>
                </a:cxn>
                <a:cxn ang="0">
                  <a:pos x="1124" y="312"/>
                </a:cxn>
                <a:cxn ang="0">
                  <a:pos x="1124" y="103"/>
                </a:cxn>
                <a:cxn ang="0">
                  <a:pos x="1260" y="0"/>
                </a:cxn>
                <a:cxn ang="0">
                  <a:pos x="1702" y="103"/>
                </a:cxn>
                <a:cxn ang="0">
                  <a:pos x="1838" y="312"/>
                </a:cxn>
                <a:cxn ang="0">
                  <a:pos x="1905" y="381"/>
                </a:cxn>
                <a:cxn ang="0">
                  <a:pos x="2144" y="347"/>
                </a:cxn>
                <a:cxn ang="0">
                  <a:pos x="2144" y="659"/>
                </a:cxn>
                <a:cxn ang="0">
                  <a:pos x="2280" y="625"/>
                </a:cxn>
              </a:cxnLst>
              <a:rect l="0" t="0" r="r" b="b"/>
              <a:pathLst>
                <a:path w="3538" h="2850">
                  <a:moveTo>
                    <a:pt x="2280" y="625"/>
                  </a:moveTo>
                  <a:lnTo>
                    <a:pt x="2347" y="486"/>
                  </a:lnTo>
                  <a:lnTo>
                    <a:pt x="2518" y="486"/>
                  </a:lnTo>
                  <a:lnTo>
                    <a:pt x="2586" y="520"/>
                  </a:lnTo>
                  <a:lnTo>
                    <a:pt x="2586" y="555"/>
                  </a:lnTo>
                  <a:lnTo>
                    <a:pt x="2688" y="520"/>
                  </a:lnTo>
                  <a:lnTo>
                    <a:pt x="2756" y="416"/>
                  </a:lnTo>
                  <a:lnTo>
                    <a:pt x="2858" y="451"/>
                  </a:lnTo>
                  <a:lnTo>
                    <a:pt x="2926" y="451"/>
                  </a:lnTo>
                  <a:lnTo>
                    <a:pt x="3199" y="730"/>
                  </a:lnTo>
                  <a:lnTo>
                    <a:pt x="3199" y="799"/>
                  </a:lnTo>
                  <a:lnTo>
                    <a:pt x="3096" y="972"/>
                  </a:lnTo>
                  <a:lnTo>
                    <a:pt x="2892" y="1077"/>
                  </a:lnTo>
                  <a:lnTo>
                    <a:pt x="2858" y="1147"/>
                  </a:lnTo>
                  <a:lnTo>
                    <a:pt x="2688" y="1181"/>
                  </a:lnTo>
                  <a:lnTo>
                    <a:pt x="2654" y="1389"/>
                  </a:lnTo>
                  <a:lnTo>
                    <a:pt x="2756" y="1460"/>
                  </a:lnTo>
                  <a:lnTo>
                    <a:pt x="2790" y="1564"/>
                  </a:lnTo>
                  <a:lnTo>
                    <a:pt x="2824" y="1564"/>
                  </a:lnTo>
                  <a:lnTo>
                    <a:pt x="2858" y="1529"/>
                  </a:lnTo>
                  <a:lnTo>
                    <a:pt x="2994" y="1529"/>
                  </a:lnTo>
                  <a:lnTo>
                    <a:pt x="3096" y="1772"/>
                  </a:lnTo>
                  <a:lnTo>
                    <a:pt x="3164" y="1772"/>
                  </a:lnTo>
                  <a:lnTo>
                    <a:pt x="3470" y="2119"/>
                  </a:lnTo>
                  <a:lnTo>
                    <a:pt x="3504" y="2224"/>
                  </a:lnTo>
                  <a:lnTo>
                    <a:pt x="3504" y="2329"/>
                  </a:lnTo>
                  <a:lnTo>
                    <a:pt x="3538" y="2468"/>
                  </a:lnTo>
                  <a:lnTo>
                    <a:pt x="3436" y="2433"/>
                  </a:lnTo>
                  <a:lnTo>
                    <a:pt x="3368" y="2398"/>
                  </a:lnTo>
                  <a:lnTo>
                    <a:pt x="3028" y="2607"/>
                  </a:lnTo>
                  <a:lnTo>
                    <a:pt x="2960" y="2607"/>
                  </a:lnTo>
                  <a:lnTo>
                    <a:pt x="2960" y="2711"/>
                  </a:lnTo>
                  <a:lnTo>
                    <a:pt x="2926" y="2711"/>
                  </a:lnTo>
                  <a:lnTo>
                    <a:pt x="2892" y="2815"/>
                  </a:lnTo>
                  <a:lnTo>
                    <a:pt x="2586" y="2850"/>
                  </a:lnTo>
                  <a:lnTo>
                    <a:pt x="2518" y="2746"/>
                  </a:lnTo>
                  <a:lnTo>
                    <a:pt x="2450" y="2746"/>
                  </a:lnTo>
                  <a:lnTo>
                    <a:pt x="2313" y="2641"/>
                  </a:lnTo>
                  <a:lnTo>
                    <a:pt x="2246" y="2572"/>
                  </a:lnTo>
                  <a:lnTo>
                    <a:pt x="2144" y="2537"/>
                  </a:lnTo>
                  <a:lnTo>
                    <a:pt x="2110" y="2398"/>
                  </a:lnTo>
                  <a:lnTo>
                    <a:pt x="1939" y="2363"/>
                  </a:lnTo>
                  <a:lnTo>
                    <a:pt x="1838" y="2433"/>
                  </a:lnTo>
                  <a:lnTo>
                    <a:pt x="1803" y="2433"/>
                  </a:lnTo>
                  <a:lnTo>
                    <a:pt x="1702" y="2502"/>
                  </a:lnTo>
                  <a:lnTo>
                    <a:pt x="1633" y="2363"/>
                  </a:lnTo>
                  <a:lnTo>
                    <a:pt x="1566" y="2363"/>
                  </a:lnTo>
                  <a:lnTo>
                    <a:pt x="1497" y="2468"/>
                  </a:lnTo>
                  <a:lnTo>
                    <a:pt x="1396" y="2468"/>
                  </a:lnTo>
                  <a:lnTo>
                    <a:pt x="1361" y="2502"/>
                  </a:lnTo>
                  <a:lnTo>
                    <a:pt x="1293" y="2468"/>
                  </a:lnTo>
                  <a:lnTo>
                    <a:pt x="1260" y="2502"/>
                  </a:lnTo>
                  <a:lnTo>
                    <a:pt x="1191" y="2433"/>
                  </a:lnTo>
                  <a:lnTo>
                    <a:pt x="1191" y="2468"/>
                  </a:lnTo>
                  <a:lnTo>
                    <a:pt x="1089" y="2433"/>
                  </a:lnTo>
                  <a:lnTo>
                    <a:pt x="1055" y="2468"/>
                  </a:lnTo>
                  <a:lnTo>
                    <a:pt x="1021" y="2468"/>
                  </a:lnTo>
                  <a:lnTo>
                    <a:pt x="987" y="2537"/>
                  </a:lnTo>
                  <a:lnTo>
                    <a:pt x="783" y="2607"/>
                  </a:lnTo>
                  <a:lnTo>
                    <a:pt x="783" y="2502"/>
                  </a:lnTo>
                  <a:lnTo>
                    <a:pt x="613" y="2433"/>
                  </a:lnTo>
                  <a:lnTo>
                    <a:pt x="579" y="2329"/>
                  </a:lnTo>
                  <a:lnTo>
                    <a:pt x="680" y="2224"/>
                  </a:lnTo>
                  <a:lnTo>
                    <a:pt x="647" y="2085"/>
                  </a:lnTo>
                  <a:lnTo>
                    <a:pt x="647" y="1911"/>
                  </a:lnTo>
                  <a:lnTo>
                    <a:pt x="613" y="1842"/>
                  </a:lnTo>
                  <a:lnTo>
                    <a:pt x="544" y="1842"/>
                  </a:lnTo>
                  <a:lnTo>
                    <a:pt x="477" y="1877"/>
                  </a:lnTo>
                  <a:lnTo>
                    <a:pt x="238" y="1877"/>
                  </a:lnTo>
                  <a:lnTo>
                    <a:pt x="238" y="1738"/>
                  </a:lnTo>
                  <a:lnTo>
                    <a:pt x="136" y="1668"/>
                  </a:lnTo>
                  <a:lnTo>
                    <a:pt x="35" y="1633"/>
                  </a:lnTo>
                  <a:lnTo>
                    <a:pt x="0" y="1494"/>
                  </a:lnTo>
                  <a:lnTo>
                    <a:pt x="69" y="1494"/>
                  </a:lnTo>
                  <a:lnTo>
                    <a:pt x="136" y="1355"/>
                  </a:lnTo>
                  <a:lnTo>
                    <a:pt x="102" y="1216"/>
                  </a:lnTo>
                  <a:lnTo>
                    <a:pt x="102" y="1111"/>
                  </a:lnTo>
                  <a:lnTo>
                    <a:pt x="35" y="1008"/>
                  </a:lnTo>
                  <a:lnTo>
                    <a:pt x="102" y="938"/>
                  </a:lnTo>
                  <a:lnTo>
                    <a:pt x="307" y="1077"/>
                  </a:lnTo>
                  <a:lnTo>
                    <a:pt x="408" y="972"/>
                  </a:lnTo>
                  <a:lnTo>
                    <a:pt x="579" y="1008"/>
                  </a:lnTo>
                  <a:lnTo>
                    <a:pt x="613" y="1042"/>
                  </a:lnTo>
                  <a:lnTo>
                    <a:pt x="680" y="1042"/>
                  </a:lnTo>
                  <a:lnTo>
                    <a:pt x="715" y="1147"/>
                  </a:lnTo>
                  <a:lnTo>
                    <a:pt x="851" y="1042"/>
                  </a:lnTo>
                  <a:lnTo>
                    <a:pt x="851" y="972"/>
                  </a:lnTo>
                  <a:lnTo>
                    <a:pt x="953" y="903"/>
                  </a:lnTo>
                  <a:lnTo>
                    <a:pt x="1055" y="1042"/>
                  </a:lnTo>
                  <a:lnTo>
                    <a:pt x="1157" y="972"/>
                  </a:lnTo>
                  <a:lnTo>
                    <a:pt x="1191" y="1008"/>
                  </a:lnTo>
                  <a:lnTo>
                    <a:pt x="1260" y="938"/>
                  </a:lnTo>
                  <a:lnTo>
                    <a:pt x="1191" y="869"/>
                  </a:lnTo>
                  <a:lnTo>
                    <a:pt x="1157" y="730"/>
                  </a:lnTo>
                  <a:lnTo>
                    <a:pt x="1191" y="659"/>
                  </a:lnTo>
                  <a:lnTo>
                    <a:pt x="1157" y="555"/>
                  </a:lnTo>
                  <a:lnTo>
                    <a:pt x="1157" y="381"/>
                  </a:lnTo>
                  <a:lnTo>
                    <a:pt x="1124" y="312"/>
                  </a:lnTo>
                  <a:lnTo>
                    <a:pt x="1157" y="138"/>
                  </a:lnTo>
                  <a:lnTo>
                    <a:pt x="1124" y="103"/>
                  </a:lnTo>
                  <a:lnTo>
                    <a:pt x="1124" y="0"/>
                  </a:lnTo>
                  <a:lnTo>
                    <a:pt x="1260" y="0"/>
                  </a:lnTo>
                  <a:lnTo>
                    <a:pt x="1463" y="138"/>
                  </a:lnTo>
                  <a:lnTo>
                    <a:pt x="1702" y="103"/>
                  </a:lnTo>
                  <a:lnTo>
                    <a:pt x="1769" y="138"/>
                  </a:lnTo>
                  <a:lnTo>
                    <a:pt x="1838" y="312"/>
                  </a:lnTo>
                  <a:lnTo>
                    <a:pt x="1838" y="381"/>
                  </a:lnTo>
                  <a:lnTo>
                    <a:pt x="1905" y="381"/>
                  </a:lnTo>
                  <a:lnTo>
                    <a:pt x="2041" y="312"/>
                  </a:lnTo>
                  <a:lnTo>
                    <a:pt x="2144" y="347"/>
                  </a:lnTo>
                  <a:lnTo>
                    <a:pt x="2177" y="520"/>
                  </a:lnTo>
                  <a:lnTo>
                    <a:pt x="2144" y="659"/>
                  </a:lnTo>
                  <a:lnTo>
                    <a:pt x="2211" y="659"/>
                  </a:lnTo>
                  <a:lnTo>
                    <a:pt x="2280" y="625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29" name="LAU CZ053 median"/>
            <p:cNvSpPr>
              <a:spLocks/>
            </p:cNvSpPr>
            <p:nvPr/>
          </p:nvSpPr>
          <p:spPr bwMode="auto">
            <a:xfrm>
              <a:off x="4406606" y="1907004"/>
              <a:ext cx="2017108" cy="1317848"/>
            </a:xfrm>
            <a:custGeom>
              <a:avLst/>
              <a:gdLst/>
              <a:ahLst/>
              <a:cxnLst>
                <a:cxn ang="0">
                  <a:pos x="3436" y="1704"/>
                </a:cxn>
                <a:cxn ang="0">
                  <a:pos x="3503" y="1808"/>
                </a:cxn>
                <a:cxn ang="0">
                  <a:pos x="3503" y="2017"/>
                </a:cxn>
                <a:cxn ang="0">
                  <a:pos x="3436" y="2330"/>
                </a:cxn>
                <a:cxn ang="0">
                  <a:pos x="3164" y="2191"/>
                </a:cxn>
                <a:cxn ang="0">
                  <a:pos x="3028" y="2191"/>
                </a:cxn>
                <a:cxn ang="0">
                  <a:pos x="2789" y="2191"/>
                </a:cxn>
                <a:cxn ang="0">
                  <a:pos x="2687" y="2295"/>
                </a:cxn>
                <a:cxn ang="0">
                  <a:pos x="2517" y="2330"/>
                </a:cxn>
                <a:cxn ang="0">
                  <a:pos x="2449" y="2364"/>
                </a:cxn>
                <a:cxn ang="0">
                  <a:pos x="2143" y="2225"/>
                </a:cxn>
                <a:cxn ang="0">
                  <a:pos x="1905" y="1947"/>
                </a:cxn>
                <a:cxn ang="0">
                  <a:pos x="1700" y="1878"/>
                </a:cxn>
                <a:cxn ang="0">
                  <a:pos x="1497" y="1739"/>
                </a:cxn>
                <a:cxn ang="0">
                  <a:pos x="1428" y="1842"/>
                </a:cxn>
                <a:cxn ang="0">
                  <a:pos x="1395" y="1947"/>
                </a:cxn>
                <a:cxn ang="0">
                  <a:pos x="1156" y="1842"/>
                </a:cxn>
                <a:cxn ang="0">
                  <a:pos x="953" y="1669"/>
                </a:cxn>
                <a:cxn ang="0">
                  <a:pos x="850" y="1564"/>
                </a:cxn>
                <a:cxn ang="0">
                  <a:pos x="714" y="1461"/>
                </a:cxn>
                <a:cxn ang="0">
                  <a:pos x="647" y="1461"/>
                </a:cxn>
                <a:cxn ang="0">
                  <a:pos x="272" y="1321"/>
                </a:cxn>
                <a:cxn ang="0">
                  <a:pos x="340" y="1078"/>
                </a:cxn>
                <a:cxn ang="0">
                  <a:pos x="408" y="904"/>
                </a:cxn>
                <a:cxn ang="0">
                  <a:pos x="204" y="731"/>
                </a:cxn>
                <a:cxn ang="0">
                  <a:pos x="0" y="626"/>
                </a:cxn>
                <a:cxn ang="0">
                  <a:pos x="102" y="348"/>
                </a:cxn>
                <a:cxn ang="0">
                  <a:pos x="374" y="278"/>
                </a:cxn>
                <a:cxn ang="0">
                  <a:pos x="442" y="209"/>
                </a:cxn>
                <a:cxn ang="0">
                  <a:pos x="578" y="209"/>
                </a:cxn>
                <a:cxn ang="0">
                  <a:pos x="647" y="243"/>
                </a:cxn>
                <a:cxn ang="0">
                  <a:pos x="748" y="243"/>
                </a:cxn>
                <a:cxn ang="0">
                  <a:pos x="884" y="209"/>
                </a:cxn>
                <a:cxn ang="0">
                  <a:pos x="1020" y="104"/>
                </a:cxn>
                <a:cxn ang="0">
                  <a:pos x="1190" y="174"/>
                </a:cxn>
                <a:cxn ang="0">
                  <a:pos x="1326" y="104"/>
                </a:cxn>
                <a:cxn ang="0">
                  <a:pos x="1531" y="278"/>
                </a:cxn>
                <a:cxn ang="0">
                  <a:pos x="1700" y="382"/>
                </a:cxn>
                <a:cxn ang="0">
                  <a:pos x="1905" y="487"/>
                </a:cxn>
                <a:cxn ang="0">
                  <a:pos x="2279" y="556"/>
                </a:cxn>
                <a:cxn ang="0">
                  <a:pos x="2347" y="452"/>
                </a:cxn>
                <a:cxn ang="0">
                  <a:pos x="2415" y="348"/>
                </a:cxn>
                <a:cxn ang="0">
                  <a:pos x="2823" y="174"/>
                </a:cxn>
                <a:cxn ang="0">
                  <a:pos x="3095" y="209"/>
                </a:cxn>
                <a:cxn ang="0">
                  <a:pos x="3197" y="417"/>
                </a:cxn>
                <a:cxn ang="0">
                  <a:pos x="3470" y="70"/>
                </a:cxn>
                <a:cxn ang="0">
                  <a:pos x="3606" y="0"/>
                </a:cxn>
                <a:cxn ang="0">
                  <a:pos x="3537" y="209"/>
                </a:cxn>
                <a:cxn ang="0">
                  <a:pos x="3470" y="382"/>
                </a:cxn>
                <a:cxn ang="0">
                  <a:pos x="3436" y="521"/>
                </a:cxn>
                <a:cxn ang="0">
                  <a:pos x="3334" y="765"/>
                </a:cxn>
                <a:cxn ang="0">
                  <a:pos x="3334" y="1078"/>
                </a:cxn>
                <a:cxn ang="0">
                  <a:pos x="3300" y="1287"/>
                </a:cxn>
              </a:cxnLst>
              <a:rect l="0" t="0" r="r" b="b"/>
              <a:pathLst>
                <a:path w="3606" h="2364">
                  <a:moveTo>
                    <a:pt x="3265" y="1391"/>
                  </a:moveTo>
                  <a:lnTo>
                    <a:pt x="3436" y="1704"/>
                  </a:lnTo>
                  <a:lnTo>
                    <a:pt x="3436" y="1808"/>
                  </a:lnTo>
                  <a:lnTo>
                    <a:pt x="3503" y="1808"/>
                  </a:lnTo>
                  <a:lnTo>
                    <a:pt x="3537" y="1878"/>
                  </a:lnTo>
                  <a:lnTo>
                    <a:pt x="3503" y="2017"/>
                  </a:lnTo>
                  <a:lnTo>
                    <a:pt x="3436" y="2156"/>
                  </a:lnTo>
                  <a:lnTo>
                    <a:pt x="3436" y="2330"/>
                  </a:lnTo>
                  <a:lnTo>
                    <a:pt x="3265" y="2260"/>
                  </a:lnTo>
                  <a:lnTo>
                    <a:pt x="3164" y="2191"/>
                  </a:lnTo>
                  <a:lnTo>
                    <a:pt x="3095" y="2225"/>
                  </a:lnTo>
                  <a:lnTo>
                    <a:pt x="3028" y="2191"/>
                  </a:lnTo>
                  <a:lnTo>
                    <a:pt x="2823" y="2156"/>
                  </a:lnTo>
                  <a:lnTo>
                    <a:pt x="2789" y="2191"/>
                  </a:lnTo>
                  <a:lnTo>
                    <a:pt x="2823" y="2295"/>
                  </a:lnTo>
                  <a:lnTo>
                    <a:pt x="2687" y="2295"/>
                  </a:lnTo>
                  <a:lnTo>
                    <a:pt x="2586" y="2330"/>
                  </a:lnTo>
                  <a:lnTo>
                    <a:pt x="2517" y="2330"/>
                  </a:lnTo>
                  <a:lnTo>
                    <a:pt x="2483" y="2364"/>
                  </a:lnTo>
                  <a:lnTo>
                    <a:pt x="2449" y="2364"/>
                  </a:lnTo>
                  <a:lnTo>
                    <a:pt x="2347" y="2260"/>
                  </a:lnTo>
                  <a:lnTo>
                    <a:pt x="2143" y="2225"/>
                  </a:lnTo>
                  <a:lnTo>
                    <a:pt x="2143" y="2156"/>
                  </a:lnTo>
                  <a:lnTo>
                    <a:pt x="1905" y="1947"/>
                  </a:lnTo>
                  <a:lnTo>
                    <a:pt x="1734" y="1947"/>
                  </a:lnTo>
                  <a:lnTo>
                    <a:pt x="1700" y="1878"/>
                  </a:lnTo>
                  <a:lnTo>
                    <a:pt x="1497" y="1808"/>
                  </a:lnTo>
                  <a:lnTo>
                    <a:pt x="1497" y="1739"/>
                  </a:lnTo>
                  <a:lnTo>
                    <a:pt x="1428" y="1739"/>
                  </a:lnTo>
                  <a:lnTo>
                    <a:pt x="1428" y="1842"/>
                  </a:lnTo>
                  <a:lnTo>
                    <a:pt x="1395" y="1878"/>
                  </a:lnTo>
                  <a:lnTo>
                    <a:pt x="1395" y="1947"/>
                  </a:lnTo>
                  <a:lnTo>
                    <a:pt x="1225" y="1912"/>
                  </a:lnTo>
                  <a:lnTo>
                    <a:pt x="1156" y="1842"/>
                  </a:lnTo>
                  <a:lnTo>
                    <a:pt x="1190" y="1773"/>
                  </a:lnTo>
                  <a:lnTo>
                    <a:pt x="953" y="1669"/>
                  </a:lnTo>
                  <a:lnTo>
                    <a:pt x="953" y="1600"/>
                  </a:lnTo>
                  <a:lnTo>
                    <a:pt x="850" y="1564"/>
                  </a:lnTo>
                  <a:lnTo>
                    <a:pt x="816" y="1495"/>
                  </a:lnTo>
                  <a:lnTo>
                    <a:pt x="714" y="1461"/>
                  </a:lnTo>
                  <a:lnTo>
                    <a:pt x="647" y="1495"/>
                  </a:lnTo>
                  <a:lnTo>
                    <a:pt x="647" y="1461"/>
                  </a:lnTo>
                  <a:lnTo>
                    <a:pt x="544" y="1461"/>
                  </a:lnTo>
                  <a:lnTo>
                    <a:pt x="272" y="1321"/>
                  </a:lnTo>
                  <a:lnTo>
                    <a:pt x="272" y="1182"/>
                  </a:lnTo>
                  <a:lnTo>
                    <a:pt x="340" y="1078"/>
                  </a:lnTo>
                  <a:lnTo>
                    <a:pt x="408" y="939"/>
                  </a:lnTo>
                  <a:lnTo>
                    <a:pt x="408" y="904"/>
                  </a:lnTo>
                  <a:lnTo>
                    <a:pt x="238" y="834"/>
                  </a:lnTo>
                  <a:lnTo>
                    <a:pt x="204" y="731"/>
                  </a:lnTo>
                  <a:lnTo>
                    <a:pt x="67" y="695"/>
                  </a:lnTo>
                  <a:lnTo>
                    <a:pt x="0" y="626"/>
                  </a:lnTo>
                  <a:lnTo>
                    <a:pt x="102" y="452"/>
                  </a:lnTo>
                  <a:lnTo>
                    <a:pt x="102" y="348"/>
                  </a:lnTo>
                  <a:lnTo>
                    <a:pt x="170" y="348"/>
                  </a:lnTo>
                  <a:lnTo>
                    <a:pt x="374" y="278"/>
                  </a:lnTo>
                  <a:lnTo>
                    <a:pt x="408" y="209"/>
                  </a:lnTo>
                  <a:lnTo>
                    <a:pt x="442" y="209"/>
                  </a:lnTo>
                  <a:lnTo>
                    <a:pt x="476" y="174"/>
                  </a:lnTo>
                  <a:lnTo>
                    <a:pt x="578" y="209"/>
                  </a:lnTo>
                  <a:lnTo>
                    <a:pt x="578" y="174"/>
                  </a:lnTo>
                  <a:lnTo>
                    <a:pt x="647" y="243"/>
                  </a:lnTo>
                  <a:lnTo>
                    <a:pt x="680" y="209"/>
                  </a:lnTo>
                  <a:lnTo>
                    <a:pt x="748" y="243"/>
                  </a:lnTo>
                  <a:lnTo>
                    <a:pt x="783" y="209"/>
                  </a:lnTo>
                  <a:lnTo>
                    <a:pt x="884" y="209"/>
                  </a:lnTo>
                  <a:lnTo>
                    <a:pt x="953" y="104"/>
                  </a:lnTo>
                  <a:lnTo>
                    <a:pt x="1020" y="104"/>
                  </a:lnTo>
                  <a:lnTo>
                    <a:pt x="1089" y="243"/>
                  </a:lnTo>
                  <a:lnTo>
                    <a:pt x="1190" y="174"/>
                  </a:lnTo>
                  <a:lnTo>
                    <a:pt x="1225" y="174"/>
                  </a:lnTo>
                  <a:lnTo>
                    <a:pt x="1326" y="104"/>
                  </a:lnTo>
                  <a:lnTo>
                    <a:pt x="1497" y="139"/>
                  </a:lnTo>
                  <a:lnTo>
                    <a:pt x="1531" y="278"/>
                  </a:lnTo>
                  <a:lnTo>
                    <a:pt x="1633" y="313"/>
                  </a:lnTo>
                  <a:lnTo>
                    <a:pt x="1700" y="382"/>
                  </a:lnTo>
                  <a:lnTo>
                    <a:pt x="1837" y="487"/>
                  </a:lnTo>
                  <a:lnTo>
                    <a:pt x="1905" y="487"/>
                  </a:lnTo>
                  <a:lnTo>
                    <a:pt x="1973" y="591"/>
                  </a:lnTo>
                  <a:lnTo>
                    <a:pt x="2279" y="556"/>
                  </a:lnTo>
                  <a:lnTo>
                    <a:pt x="2313" y="452"/>
                  </a:lnTo>
                  <a:lnTo>
                    <a:pt x="2347" y="452"/>
                  </a:lnTo>
                  <a:lnTo>
                    <a:pt x="2347" y="348"/>
                  </a:lnTo>
                  <a:lnTo>
                    <a:pt x="2415" y="348"/>
                  </a:lnTo>
                  <a:lnTo>
                    <a:pt x="2755" y="139"/>
                  </a:lnTo>
                  <a:lnTo>
                    <a:pt x="2823" y="174"/>
                  </a:lnTo>
                  <a:lnTo>
                    <a:pt x="2925" y="209"/>
                  </a:lnTo>
                  <a:lnTo>
                    <a:pt x="3095" y="209"/>
                  </a:lnTo>
                  <a:lnTo>
                    <a:pt x="3197" y="382"/>
                  </a:lnTo>
                  <a:lnTo>
                    <a:pt x="3197" y="417"/>
                  </a:lnTo>
                  <a:lnTo>
                    <a:pt x="3436" y="139"/>
                  </a:lnTo>
                  <a:lnTo>
                    <a:pt x="3470" y="70"/>
                  </a:lnTo>
                  <a:lnTo>
                    <a:pt x="3537" y="0"/>
                  </a:lnTo>
                  <a:lnTo>
                    <a:pt x="3606" y="0"/>
                  </a:lnTo>
                  <a:lnTo>
                    <a:pt x="3606" y="70"/>
                  </a:lnTo>
                  <a:lnTo>
                    <a:pt x="3537" y="209"/>
                  </a:lnTo>
                  <a:lnTo>
                    <a:pt x="3537" y="278"/>
                  </a:lnTo>
                  <a:lnTo>
                    <a:pt x="3470" y="382"/>
                  </a:lnTo>
                  <a:lnTo>
                    <a:pt x="3470" y="487"/>
                  </a:lnTo>
                  <a:lnTo>
                    <a:pt x="3436" y="521"/>
                  </a:lnTo>
                  <a:lnTo>
                    <a:pt x="3436" y="626"/>
                  </a:lnTo>
                  <a:lnTo>
                    <a:pt x="3334" y="765"/>
                  </a:lnTo>
                  <a:lnTo>
                    <a:pt x="3231" y="765"/>
                  </a:lnTo>
                  <a:lnTo>
                    <a:pt x="3334" y="1078"/>
                  </a:lnTo>
                  <a:lnTo>
                    <a:pt x="3334" y="1287"/>
                  </a:lnTo>
                  <a:lnTo>
                    <a:pt x="3300" y="1287"/>
                  </a:lnTo>
                  <a:lnTo>
                    <a:pt x="3265" y="1391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30" name="LAU CZ063 median"/>
            <p:cNvSpPr>
              <a:spLocks/>
            </p:cNvSpPr>
            <p:nvPr/>
          </p:nvSpPr>
          <p:spPr bwMode="auto">
            <a:xfrm>
              <a:off x="3708376" y="2635696"/>
              <a:ext cx="2079173" cy="1953516"/>
            </a:xfrm>
            <a:custGeom>
              <a:avLst/>
              <a:gdLst/>
              <a:ahLst/>
              <a:cxnLst>
                <a:cxn ang="0">
                  <a:pos x="714" y="870"/>
                </a:cxn>
                <a:cxn ang="0">
                  <a:pos x="545" y="904"/>
                </a:cxn>
                <a:cxn ang="0">
                  <a:pos x="341" y="904"/>
                </a:cxn>
                <a:cxn ang="0">
                  <a:pos x="205" y="974"/>
                </a:cxn>
                <a:cxn ang="0">
                  <a:pos x="136" y="1078"/>
                </a:cxn>
                <a:cxn ang="0">
                  <a:pos x="34" y="1252"/>
                </a:cxn>
                <a:cxn ang="0">
                  <a:pos x="69" y="1426"/>
                </a:cxn>
                <a:cxn ang="0">
                  <a:pos x="34" y="1809"/>
                </a:cxn>
                <a:cxn ang="0">
                  <a:pos x="205" y="2156"/>
                </a:cxn>
                <a:cxn ang="0">
                  <a:pos x="375" y="2190"/>
                </a:cxn>
                <a:cxn ang="0">
                  <a:pos x="408" y="2295"/>
                </a:cxn>
                <a:cxn ang="0">
                  <a:pos x="578" y="2400"/>
                </a:cxn>
                <a:cxn ang="0">
                  <a:pos x="850" y="2434"/>
                </a:cxn>
                <a:cxn ang="0">
                  <a:pos x="1089" y="2400"/>
                </a:cxn>
                <a:cxn ang="0">
                  <a:pos x="1225" y="2781"/>
                </a:cxn>
                <a:cxn ang="0">
                  <a:pos x="1599" y="2747"/>
                </a:cxn>
                <a:cxn ang="0">
                  <a:pos x="1667" y="2817"/>
                </a:cxn>
                <a:cxn ang="0">
                  <a:pos x="1701" y="2920"/>
                </a:cxn>
                <a:cxn ang="0">
                  <a:pos x="1565" y="2991"/>
                </a:cxn>
                <a:cxn ang="0">
                  <a:pos x="1531" y="3095"/>
                </a:cxn>
                <a:cxn ang="0">
                  <a:pos x="1395" y="3303"/>
                </a:cxn>
                <a:cxn ang="0">
                  <a:pos x="1497" y="3373"/>
                </a:cxn>
                <a:cxn ang="0">
                  <a:pos x="1701" y="3408"/>
                </a:cxn>
                <a:cxn ang="0">
                  <a:pos x="1905" y="3373"/>
                </a:cxn>
                <a:cxn ang="0">
                  <a:pos x="2075" y="3338"/>
                </a:cxn>
                <a:cxn ang="0">
                  <a:pos x="2279" y="3234"/>
                </a:cxn>
                <a:cxn ang="0">
                  <a:pos x="2415" y="3095"/>
                </a:cxn>
                <a:cxn ang="0">
                  <a:pos x="2551" y="3060"/>
                </a:cxn>
                <a:cxn ang="0">
                  <a:pos x="2756" y="3095"/>
                </a:cxn>
                <a:cxn ang="0">
                  <a:pos x="2959" y="3130"/>
                </a:cxn>
                <a:cxn ang="0">
                  <a:pos x="3028" y="2991"/>
                </a:cxn>
                <a:cxn ang="0">
                  <a:pos x="3198" y="2886"/>
                </a:cxn>
                <a:cxn ang="0">
                  <a:pos x="3300" y="2817"/>
                </a:cxn>
                <a:cxn ang="0">
                  <a:pos x="3231" y="2608"/>
                </a:cxn>
                <a:cxn ang="0">
                  <a:pos x="3231" y="2469"/>
                </a:cxn>
                <a:cxn ang="0">
                  <a:pos x="3368" y="2295"/>
                </a:cxn>
                <a:cxn ang="0">
                  <a:pos x="3368" y="2087"/>
                </a:cxn>
                <a:cxn ang="0">
                  <a:pos x="3606" y="1773"/>
                </a:cxn>
                <a:cxn ang="0">
                  <a:pos x="3606" y="1460"/>
                </a:cxn>
                <a:cxn ang="0">
                  <a:pos x="3640" y="1391"/>
                </a:cxn>
                <a:cxn ang="0">
                  <a:pos x="3640" y="1182"/>
                </a:cxn>
                <a:cxn ang="0">
                  <a:pos x="3572" y="939"/>
                </a:cxn>
                <a:cxn ang="0">
                  <a:pos x="3368" y="835"/>
                </a:cxn>
                <a:cxn ang="0">
                  <a:pos x="2959" y="626"/>
                </a:cxn>
                <a:cxn ang="0">
                  <a:pos x="2722" y="487"/>
                </a:cxn>
                <a:cxn ang="0">
                  <a:pos x="2653" y="418"/>
                </a:cxn>
                <a:cxn ang="0">
                  <a:pos x="2620" y="557"/>
                </a:cxn>
                <a:cxn ang="0">
                  <a:pos x="2450" y="591"/>
                </a:cxn>
                <a:cxn ang="0">
                  <a:pos x="2415" y="452"/>
                </a:cxn>
                <a:cxn ang="0">
                  <a:pos x="2178" y="279"/>
                </a:cxn>
                <a:cxn ang="0">
                  <a:pos x="2041" y="174"/>
                </a:cxn>
                <a:cxn ang="0">
                  <a:pos x="1872" y="174"/>
                </a:cxn>
                <a:cxn ang="0">
                  <a:pos x="1769" y="140"/>
                </a:cxn>
                <a:cxn ang="0">
                  <a:pos x="1429" y="35"/>
                </a:cxn>
                <a:cxn ang="0">
                  <a:pos x="1327" y="209"/>
                </a:cxn>
                <a:cxn ang="0">
                  <a:pos x="1156" y="279"/>
                </a:cxn>
                <a:cxn ang="0">
                  <a:pos x="850" y="313"/>
                </a:cxn>
                <a:cxn ang="0">
                  <a:pos x="714" y="626"/>
                </a:cxn>
                <a:cxn ang="0">
                  <a:pos x="919" y="835"/>
                </a:cxn>
              </a:cxnLst>
              <a:rect l="0" t="0" r="r" b="b"/>
              <a:pathLst>
                <a:path w="3708" h="3477">
                  <a:moveTo>
                    <a:pt x="919" y="835"/>
                  </a:moveTo>
                  <a:lnTo>
                    <a:pt x="714" y="870"/>
                  </a:lnTo>
                  <a:lnTo>
                    <a:pt x="647" y="939"/>
                  </a:lnTo>
                  <a:lnTo>
                    <a:pt x="545" y="904"/>
                  </a:lnTo>
                  <a:lnTo>
                    <a:pt x="442" y="939"/>
                  </a:lnTo>
                  <a:lnTo>
                    <a:pt x="341" y="904"/>
                  </a:lnTo>
                  <a:lnTo>
                    <a:pt x="205" y="904"/>
                  </a:lnTo>
                  <a:lnTo>
                    <a:pt x="205" y="974"/>
                  </a:lnTo>
                  <a:lnTo>
                    <a:pt x="136" y="1009"/>
                  </a:lnTo>
                  <a:lnTo>
                    <a:pt x="136" y="1078"/>
                  </a:lnTo>
                  <a:lnTo>
                    <a:pt x="34" y="1113"/>
                  </a:lnTo>
                  <a:lnTo>
                    <a:pt x="34" y="1252"/>
                  </a:lnTo>
                  <a:lnTo>
                    <a:pt x="69" y="1321"/>
                  </a:lnTo>
                  <a:lnTo>
                    <a:pt x="69" y="1426"/>
                  </a:lnTo>
                  <a:lnTo>
                    <a:pt x="0" y="1600"/>
                  </a:lnTo>
                  <a:lnTo>
                    <a:pt x="34" y="1809"/>
                  </a:lnTo>
                  <a:lnTo>
                    <a:pt x="34" y="2017"/>
                  </a:lnTo>
                  <a:lnTo>
                    <a:pt x="205" y="2156"/>
                  </a:lnTo>
                  <a:lnTo>
                    <a:pt x="306" y="2121"/>
                  </a:lnTo>
                  <a:lnTo>
                    <a:pt x="375" y="2190"/>
                  </a:lnTo>
                  <a:lnTo>
                    <a:pt x="476" y="2226"/>
                  </a:lnTo>
                  <a:lnTo>
                    <a:pt x="408" y="2295"/>
                  </a:lnTo>
                  <a:lnTo>
                    <a:pt x="545" y="2330"/>
                  </a:lnTo>
                  <a:lnTo>
                    <a:pt x="578" y="2400"/>
                  </a:lnTo>
                  <a:lnTo>
                    <a:pt x="681" y="2364"/>
                  </a:lnTo>
                  <a:lnTo>
                    <a:pt x="850" y="2434"/>
                  </a:lnTo>
                  <a:lnTo>
                    <a:pt x="1020" y="2400"/>
                  </a:lnTo>
                  <a:lnTo>
                    <a:pt x="1089" y="2400"/>
                  </a:lnTo>
                  <a:lnTo>
                    <a:pt x="1055" y="2608"/>
                  </a:lnTo>
                  <a:lnTo>
                    <a:pt x="1225" y="2781"/>
                  </a:lnTo>
                  <a:lnTo>
                    <a:pt x="1429" y="2817"/>
                  </a:lnTo>
                  <a:lnTo>
                    <a:pt x="1599" y="2747"/>
                  </a:lnTo>
                  <a:lnTo>
                    <a:pt x="1599" y="2817"/>
                  </a:lnTo>
                  <a:lnTo>
                    <a:pt x="1667" y="2817"/>
                  </a:lnTo>
                  <a:lnTo>
                    <a:pt x="1667" y="2886"/>
                  </a:lnTo>
                  <a:lnTo>
                    <a:pt x="1701" y="2920"/>
                  </a:lnTo>
                  <a:lnTo>
                    <a:pt x="1701" y="2956"/>
                  </a:lnTo>
                  <a:lnTo>
                    <a:pt x="1565" y="2991"/>
                  </a:lnTo>
                  <a:lnTo>
                    <a:pt x="1565" y="3095"/>
                  </a:lnTo>
                  <a:lnTo>
                    <a:pt x="1531" y="3095"/>
                  </a:lnTo>
                  <a:lnTo>
                    <a:pt x="1531" y="3164"/>
                  </a:lnTo>
                  <a:lnTo>
                    <a:pt x="1395" y="3303"/>
                  </a:lnTo>
                  <a:lnTo>
                    <a:pt x="1497" y="3303"/>
                  </a:lnTo>
                  <a:lnTo>
                    <a:pt x="1497" y="3373"/>
                  </a:lnTo>
                  <a:lnTo>
                    <a:pt x="1633" y="3408"/>
                  </a:lnTo>
                  <a:lnTo>
                    <a:pt x="1701" y="3408"/>
                  </a:lnTo>
                  <a:lnTo>
                    <a:pt x="1769" y="3477"/>
                  </a:lnTo>
                  <a:lnTo>
                    <a:pt x="1905" y="3373"/>
                  </a:lnTo>
                  <a:lnTo>
                    <a:pt x="2008" y="3442"/>
                  </a:lnTo>
                  <a:lnTo>
                    <a:pt x="2075" y="3338"/>
                  </a:lnTo>
                  <a:lnTo>
                    <a:pt x="2144" y="3338"/>
                  </a:lnTo>
                  <a:lnTo>
                    <a:pt x="2279" y="3234"/>
                  </a:lnTo>
                  <a:lnTo>
                    <a:pt x="2347" y="3234"/>
                  </a:lnTo>
                  <a:lnTo>
                    <a:pt x="2415" y="3095"/>
                  </a:lnTo>
                  <a:lnTo>
                    <a:pt x="2450" y="3164"/>
                  </a:lnTo>
                  <a:lnTo>
                    <a:pt x="2551" y="3060"/>
                  </a:lnTo>
                  <a:lnTo>
                    <a:pt x="2687" y="3164"/>
                  </a:lnTo>
                  <a:lnTo>
                    <a:pt x="2756" y="3095"/>
                  </a:lnTo>
                  <a:lnTo>
                    <a:pt x="2858" y="3130"/>
                  </a:lnTo>
                  <a:lnTo>
                    <a:pt x="2959" y="3130"/>
                  </a:lnTo>
                  <a:lnTo>
                    <a:pt x="2994" y="3025"/>
                  </a:lnTo>
                  <a:lnTo>
                    <a:pt x="3028" y="2991"/>
                  </a:lnTo>
                  <a:lnTo>
                    <a:pt x="3198" y="2991"/>
                  </a:lnTo>
                  <a:lnTo>
                    <a:pt x="3198" y="2886"/>
                  </a:lnTo>
                  <a:lnTo>
                    <a:pt x="3266" y="2886"/>
                  </a:lnTo>
                  <a:lnTo>
                    <a:pt x="3300" y="2817"/>
                  </a:lnTo>
                  <a:lnTo>
                    <a:pt x="3231" y="2747"/>
                  </a:lnTo>
                  <a:lnTo>
                    <a:pt x="3231" y="2608"/>
                  </a:lnTo>
                  <a:lnTo>
                    <a:pt x="3334" y="2573"/>
                  </a:lnTo>
                  <a:lnTo>
                    <a:pt x="3231" y="2469"/>
                  </a:lnTo>
                  <a:lnTo>
                    <a:pt x="3266" y="2330"/>
                  </a:lnTo>
                  <a:lnTo>
                    <a:pt x="3368" y="2295"/>
                  </a:lnTo>
                  <a:lnTo>
                    <a:pt x="3300" y="2190"/>
                  </a:lnTo>
                  <a:lnTo>
                    <a:pt x="3368" y="2087"/>
                  </a:lnTo>
                  <a:lnTo>
                    <a:pt x="3538" y="1948"/>
                  </a:lnTo>
                  <a:lnTo>
                    <a:pt x="3606" y="1773"/>
                  </a:lnTo>
                  <a:lnTo>
                    <a:pt x="3572" y="1634"/>
                  </a:lnTo>
                  <a:lnTo>
                    <a:pt x="3606" y="1460"/>
                  </a:lnTo>
                  <a:lnTo>
                    <a:pt x="3572" y="1356"/>
                  </a:lnTo>
                  <a:lnTo>
                    <a:pt x="3640" y="1391"/>
                  </a:lnTo>
                  <a:lnTo>
                    <a:pt x="3708" y="1287"/>
                  </a:lnTo>
                  <a:lnTo>
                    <a:pt x="3640" y="1182"/>
                  </a:lnTo>
                  <a:lnTo>
                    <a:pt x="3674" y="1043"/>
                  </a:lnTo>
                  <a:lnTo>
                    <a:pt x="3572" y="939"/>
                  </a:lnTo>
                  <a:lnTo>
                    <a:pt x="3368" y="904"/>
                  </a:lnTo>
                  <a:lnTo>
                    <a:pt x="3368" y="835"/>
                  </a:lnTo>
                  <a:lnTo>
                    <a:pt x="3130" y="626"/>
                  </a:lnTo>
                  <a:lnTo>
                    <a:pt x="2959" y="626"/>
                  </a:lnTo>
                  <a:lnTo>
                    <a:pt x="2925" y="557"/>
                  </a:lnTo>
                  <a:lnTo>
                    <a:pt x="2722" y="487"/>
                  </a:lnTo>
                  <a:lnTo>
                    <a:pt x="2722" y="418"/>
                  </a:lnTo>
                  <a:lnTo>
                    <a:pt x="2653" y="418"/>
                  </a:lnTo>
                  <a:lnTo>
                    <a:pt x="2653" y="521"/>
                  </a:lnTo>
                  <a:lnTo>
                    <a:pt x="2620" y="557"/>
                  </a:lnTo>
                  <a:lnTo>
                    <a:pt x="2620" y="626"/>
                  </a:lnTo>
                  <a:lnTo>
                    <a:pt x="2450" y="591"/>
                  </a:lnTo>
                  <a:lnTo>
                    <a:pt x="2381" y="521"/>
                  </a:lnTo>
                  <a:lnTo>
                    <a:pt x="2415" y="452"/>
                  </a:lnTo>
                  <a:lnTo>
                    <a:pt x="2178" y="348"/>
                  </a:lnTo>
                  <a:lnTo>
                    <a:pt x="2178" y="279"/>
                  </a:lnTo>
                  <a:lnTo>
                    <a:pt x="2075" y="243"/>
                  </a:lnTo>
                  <a:lnTo>
                    <a:pt x="2041" y="174"/>
                  </a:lnTo>
                  <a:lnTo>
                    <a:pt x="1939" y="140"/>
                  </a:lnTo>
                  <a:lnTo>
                    <a:pt x="1872" y="174"/>
                  </a:lnTo>
                  <a:lnTo>
                    <a:pt x="1872" y="140"/>
                  </a:lnTo>
                  <a:lnTo>
                    <a:pt x="1769" y="140"/>
                  </a:lnTo>
                  <a:lnTo>
                    <a:pt x="1497" y="0"/>
                  </a:lnTo>
                  <a:lnTo>
                    <a:pt x="1429" y="35"/>
                  </a:lnTo>
                  <a:lnTo>
                    <a:pt x="1395" y="140"/>
                  </a:lnTo>
                  <a:lnTo>
                    <a:pt x="1327" y="209"/>
                  </a:lnTo>
                  <a:lnTo>
                    <a:pt x="1191" y="209"/>
                  </a:lnTo>
                  <a:lnTo>
                    <a:pt x="1156" y="279"/>
                  </a:lnTo>
                  <a:lnTo>
                    <a:pt x="919" y="348"/>
                  </a:lnTo>
                  <a:lnTo>
                    <a:pt x="850" y="313"/>
                  </a:lnTo>
                  <a:lnTo>
                    <a:pt x="714" y="557"/>
                  </a:lnTo>
                  <a:lnTo>
                    <a:pt x="714" y="626"/>
                  </a:lnTo>
                  <a:lnTo>
                    <a:pt x="884" y="660"/>
                  </a:lnTo>
                  <a:lnTo>
                    <a:pt x="919" y="835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31" name="LAU CZ064 median"/>
            <p:cNvSpPr>
              <a:spLocks/>
            </p:cNvSpPr>
            <p:nvPr/>
          </p:nvSpPr>
          <p:spPr bwMode="auto">
            <a:xfrm>
              <a:off x="4561768" y="3100819"/>
              <a:ext cx="2932565" cy="2217086"/>
            </a:xfrm>
            <a:custGeom>
              <a:avLst/>
              <a:gdLst/>
              <a:ahLst/>
              <a:cxnLst>
                <a:cxn ang="0">
                  <a:pos x="3878" y="2051"/>
                </a:cxn>
                <a:cxn ang="0">
                  <a:pos x="3980" y="1946"/>
                </a:cxn>
                <a:cxn ang="0">
                  <a:pos x="4082" y="1773"/>
                </a:cxn>
                <a:cxn ang="0">
                  <a:pos x="3946" y="1634"/>
                </a:cxn>
                <a:cxn ang="0">
                  <a:pos x="3980" y="1391"/>
                </a:cxn>
                <a:cxn ang="0">
                  <a:pos x="3946" y="1216"/>
                </a:cxn>
                <a:cxn ang="0">
                  <a:pos x="3639" y="974"/>
                </a:cxn>
                <a:cxn ang="0">
                  <a:pos x="3367" y="869"/>
                </a:cxn>
                <a:cxn ang="0">
                  <a:pos x="3266" y="974"/>
                </a:cxn>
                <a:cxn ang="0">
                  <a:pos x="3164" y="765"/>
                </a:cxn>
                <a:cxn ang="0">
                  <a:pos x="3130" y="486"/>
                </a:cxn>
                <a:cxn ang="0">
                  <a:pos x="3231" y="417"/>
                </a:cxn>
                <a:cxn ang="0">
                  <a:pos x="3028" y="382"/>
                </a:cxn>
                <a:cxn ang="0">
                  <a:pos x="3130" y="243"/>
                </a:cxn>
                <a:cxn ang="0">
                  <a:pos x="2959" y="104"/>
                </a:cxn>
                <a:cxn ang="0">
                  <a:pos x="2789" y="69"/>
                </a:cxn>
                <a:cxn ang="0">
                  <a:pos x="2517" y="0"/>
                </a:cxn>
                <a:cxn ang="0">
                  <a:pos x="2517" y="139"/>
                </a:cxn>
                <a:cxn ang="0">
                  <a:pos x="2280" y="174"/>
                </a:cxn>
                <a:cxn ang="0">
                  <a:pos x="2177" y="208"/>
                </a:cxn>
                <a:cxn ang="0">
                  <a:pos x="2109" y="347"/>
                </a:cxn>
                <a:cxn ang="0">
                  <a:pos x="2109" y="556"/>
                </a:cxn>
                <a:cxn ang="0">
                  <a:pos x="2075" y="625"/>
                </a:cxn>
                <a:cxn ang="0">
                  <a:pos x="2075" y="938"/>
                </a:cxn>
                <a:cxn ang="0">
                  <a:pos x="1837" y="1252"/>
                </a:cxn>
                <a:cxn ang="0">
                  <a:pos x="1837" y="1460"/>
                </a:cxn>
                <a:cxn ang="0">
                  <a:pos x="1700" y="1634"/>
                </a:cxn>
                <a:cxn ang="0">
                  <a:pos x="1700" y="1773"/>
                </a:cxn>
                <a:cxn ang="0">
                  <a:pos x="1769" y="1982"/>
                </a:cxn>
                <a:cxn ang="0">
                  <a:pos x="1667" y="2051"/>
                </a:cxn>
                <a:cxn ang="0">
                  <a:pos x="1497" y="2156"/>
                </a:cxn>
                <a:cxn ang="0">
                  <a:pos x="1428" y="2295"/>
                </a:cxn>
                <a:cxn ang="0">
                  <a:pos x="1225" y="2260"/>
                </a:cxn>
                <a:cxn ang="0">
                  <a:pos x="1020" y="2225"/>
                </a:cxn>
                <a:cxn ang="0">
                  <a:pos x="884" y="2260"/>
                </a:cxn>
                <a:cxn ang="0">
                  <a:pos x="748" y="2399"/>
                </a:cxn>
                <a:cxn ang="0">
                  <a:pos x="544" y="2503"/>
                </a:cxn>
                <a:cxn ang="0">
                  <a:pos x="374" y="2538"/>
                </a:cxn>
                <a:cxn ang="0">
                  <a:pos x="170" y="2573"/>
                </a:cxn>
                <a:cxn ang="0">
                  <a:pos x="0" y="2781"/>
                </a:cxn>
                <a:cxn ang="0">
                  <a:pos x="544" y="3025"/>
                </a:cxn>
                <a:cxn ang="0">
                  <a:pos x="783" y="2990"/>
                </a:cxn>
                <a:cxn ang="0">
                  <a:pos x="919" y="3025"/>
                </a:cxn>
                <a:cxn ang="0">
                  <a:pos x="952" y="3094"/>
                </a:cxn>
                <a:cxn ang="0">
                  <a:pos x="1735" y="3442"/>
                </a:cxn>
                <a:cxn ang="0">
                  <a:pos x="2041" y="3442"/>
                </a:cxn>
                <a:cxn ang="0">
                  <a:pos x="2347" y="3234"/>
                </a:cxn>
                <a:cxn ang="0">
                  <a:pos x="2551" y="3303"/>
                </a:cxn>
                <a:cxn ang="0">
                  <a:pos x="2789" y="3511"/>
                </a:cxn>
                <a:cxn ang="0">
                  <a:pos x="3028" y="3547"/>
                </a:cxn>
                <a:cxn ang="0">
                  <a:pos x="3367" y="3686"/>
                </a:cxn>
                <a:cxn ang="0">
                  <a:pos x="3708" y="3372"/>
                </a:cxn>
                <a:cxn ang="0">
                  <a:pos x="4116" y="2990"/>
                </a:cxn>
                <a:cxn ang="0">
                  <a:pos x="4762" y="3094"/>
                </a:cxn>
                <a:cxn ang="0">
                  <a:pos x="4966" y="3198"/>
                </a:cxn>
                <a:cxn ang="0">
                  <a:pos x="5069" y="2920"/>
                </a:cxn>
                <a:cxn ang="0">
                  <a:pos x="4933" y="2746"/>
                </a:cxn>
                <a:cxn ang="0">
                  <a:pos x="4830" y="2607"/>
                </a:cxn>
                <a:cxn ang="0">
                  <a:pos x="4661" y="2677"/>
                </a:cxn>
                <a:cxn ang="0">
                  <a:pos x="4524" y="2538"/>
                </a:cxn>
                <a:cxn ang="0">
                  <a:pos x="4286" y="2399"/>
                </a:cxn>
                <a:cxn ang="0">
                  <a:pos x="4150" y="2329"/>
                </a:cxn>
                <a:cxn ang="0">
                  <a:pos x="4116" y="2085"/>
                </a:cxn>
              </a:cxnLst>
              <a:rect l="0" t="0" r="r" b="b"/>
              <a:pathLst>
                <a:path w="5205" h="3964">
                  <a:moveTo>
                    <a:pt x="3878" y="2156"/>
                  </a:moveTo>
                  <a:lnTo>
                    <a:pt x="3878" y="2051"/>
                  </a:lnTo>
                  <a:lnTo>
                    <a:pt x="3946" y="2051"/>
                  </a:lnTo>
                  <a:lnTo>
                    <a:pt x="3980" y="1946"/>
                  </a:lnTo>
                  <a:lnTo>
                    <a:pt x="4048" y="1946"/>
                  </a:lnTo>
                  <a:lnTo>
                    <a:pt x="4082" y="1773"/>
                  </a:lnTo>
                  <a:lnTo>
                    <a:pt x="3980" y="1773"/>
                  </a:lnTo>
                  <a:lnTo>
                    <a:pt x="3946" y="1634"/>
                  </a:lnTo>
                  <a:lnTo>
                    <a:pt x="3946" y="1495"/>
                  </a:lnTo>
                  <a:lnTo>
                    <a:pt x="3980" y="1391"/>
                  </a:lnTo>
                  <a:lnTo>
                    <a:pt x="3946" y="1321"/>
                  </a:lnTo>
                  <a:lnTo>
                    <a:pt x="3946" y="1216"/>
                  </a:lnTo>
                  <a:lnTo>
                    <a:pt x="3775" y="1147"/>
                  </a:lnTo>
                  <a:lnTo>
                    <a:pt x="3639" y="974"/>
                  </a:lnTo>
                  <a:lnTo>
                    <a:pt x="3470" y="938"/>
                  </a:lnTo>
                  <a:lnTo>
                    <a:pt x="3367" y="869"/>
                  </a:lnTo>
                  <a:lnTo>
                    <a:pt x="3333" y="938"/>
                  </a:lnTo>
                  <a:lnTo>
                    <a:pt x="3266" y="974"/>
                  </a:lnTo>
                  <a:lnTo>
                    <a:pt x="3130" y="869"/>
                  </a:lnTo>
                  <a:lnTo>
                    <a:pt x="3164" y="765"/>
                  </a:lnTo>
                  <a:lnTo>
                    <a:pt x="3095" y="521"/>
                  </a:lnTo>
                  <a:lnTo>
                    <a:pt x="3130" y="486"/>
                  </a:lnTo>
                  <a:lnTo>
                    <a:pt x="3130" y="452"/>
                  </a:lnTo>
                  <a:lnTo>
                    <a:pt x="3231" y="417"/>
                  </a:lnTo>
                  <a:lnTo>
                    <a:pt x="3130" y="382"/>
                  </a:lnTo>
                  <a:lnTo>
                    <a:pt x="3028" y="382"/>
                  </a:lnTo>
                  <a:lnTo>
                    <a:pt x="2994" y="243"/>
                  </a:lnTo>
                  <a:lnTo>
                    <a:pt x="3130" y="243"/>
                  </a:lnTo>
                  <a:lnTo>
                    <a:pt x="3130" y="174"/>
                  </a:lnTo>
                  <a:lnTo>
                    <a:pt x="2959" y="104"/>
                  </a:lnTo>
                  <a:lnTo>
                    <a:pt x="2858" y="35"/>
                  </a:lnTo>
                  <a:lnTo>
                    <a:pt x="2789" y="69"/>
                  </a:lnTo>
                  <a:lnTo>
                    <a:pt x="2722" y="35"/>
                  </a:lnTo>
                  <a:lnTo>
                    <a:pt x="2517" y="0"/>
                  </a:lnTo>
                  <a:lnTo>
                    <a:pt x="2483" y="35"/>
                  </a:lnTo>
                  <a:lnTo>
                    <a:pt x="2517" y="139"/>
                  </a:lnTo>
                  <a:lnTo>
                    <a:pt x="2381" y="139"/>
                  </a:lnTo>
                  <a:lnTo>
                    <a:pt x="2280" y="174"/>
                  </a:lnTo>
                  <a:lnTo>
                    <a:pt x="2211" y="174"/>
                  </a:lnTo>
                  <a:lnTo>
                    <a:pt x="2177" y="208"/>
                  </a:lnTo>
                  <a:lnTo>
                    <a:pt x="2143" y="208"/>
                  </a:lnTo>
                  <a:lnTo>
                    <a:pt x="2109" y="347"/>
                  </a:lnTo>
                  <a:lnTo>
                    <a:pt x="2177" y="452"/>
                  </a:lnTo>
                  <a:lnTo>
                    <a:pt x="2109" y="556"/>
                  </a:lnTo>
                  <a:lnTo>
                    <a:pt x="2041" y="521"/>
                  </a:lnTo>
                  <a:lnTo>
                    <a:pt x="2075" y="625"/>
                  </a:lnTo>
                  <a:lnTo>
                    <a:pt x="2041" y="799"/>
                  </a:lnTo>
                  <a:lnTo>
                    <a:pt x="2075" y="938"/>
                  </a:lnTo>
                  <a:lnTo>
                    <a:pt x="2007" y="1113"/>
                  </a:lnTo>
                  <a:lnTo>
                    <a:pt x="1837" y="1252"/>
                  </a:lnTo>
                  <a:lnTo>
                    <a:pt x="1769" y="1355"/>
                  </a:lnTo>
                  <a:lnTo>
                    <a:pt x="1837" y="1460"/>
                  </a:lnTo>
                  <a:lnTo>
                    <a:pt x="1735" y="1495"/>
                  </a:lnTo>
                  <a:lnTo>
                    <a:pt x="1700" y="1634"/>
                  </a:lnTo>
                  <a:lnTo>
                    <a:pt x="1803" y="1738"/>
                  </a:lnTo>
                  <a:lnTo>
                    <a:pt x="1700" y="1773"/>
                  </a:lnTo>
                  <a:lnTo>
                    <a:pt x="1700" y="1912"/>
                  </a:lnTo>
                  <a:lnTo>
                    <a:pt x="1769" y="1982"/>
                  </a:lnTo>
                  <a:lnTo>
                    <a:pt x="1735" y="2051"/>
                  </a:lnTo>
                  <a:lnTo>
                    <a:pt x="1667" y="2051"/>
                  </a:lnTo>
                  <a:lnTo>
                    <a:pt x="1667" y="2156"/>
                  </a:lnTo>
                  <a:lnTo>
                    <a:pt x="1497" y="2156"/>
                  </a:lnTo>
                  <a:lnTo>
                    <a:pt x="1463" y="2190"/>
                  </a:lnTo>
                  <a:lnTo>
                    <a:pt x="1428" y="2295"/>
                  </a:lnTo>
                  <a:lnTo>
                    <a:pt x="1327" y="2295"/>
                  </a:lnTo>
                  <a:lnTo>
                    <a:pt x="1225" y="2260"/>
                  </a:lnTo>
                  <a:lnTo>
                    <a:pt x="1156" y="2329"/>
                  </a:lnTo>
                  <a:lnTo>
                    <a:pt x="1020" y="2225"/>
                  </a:lnTo>
                  <a:lnTo>
                    <a:pt x="919" y="2329"/>
                  </a:lnTo>
                  <a:lnTo>
                    <a:pt x="884" y="2260"/>
                  </a:lnTo>
                  <a:lnTo>
                    <a:pt x="816" y="2399"/>
                  </a:lnTo>
                  <a:lnTo>
                    <a:pt x="748" y="2399"/>
                  </a:lnTo>
                  <a:lnTo>
                    <a:pt x="613" y="2503"/>
                  </a:lnTo>
                  <a:lnTo>
                    <a:pt x="544" y="2503"/>
                  </a:lnTo>
                  <a:lnTo>
                    <a:pt x="477" y="2607"/>
                  </a:lnTo>
                  <a:lnTo>
                    <a:pt x="374" y="2538"/>
                  </a:lnTo>
                  <a:lnTo>
                    <a:pt x="238" y="2642"/>
                  </a:lnTo>
                  <a:lnTo>
                    <a:pt x="170" y="2573"/>
                  </a:lnTo>
                  <a:lnTo>
                    <a:pt x="102" y="2573"/>
                  </a:lnTo>
                  <a:lnTo>
                    <a:pt x="0" y="2781"/>
                  </a:lnTo>
                  <a:lnTo>
                    <a:pt x="341" y="2851"/>
                  </a:lnTo>
                  <a:lnTo>
                    <a:pt x="544" y="3025"/>
                  </a:lnTo>
                  <a:lnTo>
                    <a:pt x="714" y="2920"/>
                  </a:lnTo>
                  <a:lnTo>
                    <a:pt x="783" y="2990"/>
                  </a:lnTo>
                  <a:lnTo>
                    <a:pt x="850" y="2990"/>
                  </a:lnTo>
                  <a:lnTo>
                    <a:pt x="919" y="3025"/>
                  </a:lnTo>
                  <a:lnTo>
                    <a:pt x="919" y="3094"/>
                  </a:lnTo>
                  <a:lnTo>
                    <a:pt x="952" y="3094"/>
                  </a:lnTo>
                  <a:lnTo>
                    <a:pt x="1258" y="3407"/>
                  </a:lnTo>
                  <a:lnTo>
                    <a:pt x="1735" y="3442"/>
                  </a:lnTo>
                  <a:lnTo>
                    <a:pt x="1905" y="3511"/>
                  </a:lnTo>
                  <a:lnTo>
                    <a:pt x="2041" y="3442"/>
                  </a:lnTo>
                  <a:lnTo>
                    <a:pt x="2211" y="3198"/>
                  </a:lnTo>
                  <a:lnTo>
                    <a:pt x="2347" y="3234"/>
                  </a:lnTo>
                  <a:lnTo>
                    <a:pt x="2449" y="3198"/>
                  </a:lnTo>
                  <a:lnTo>
                    <a:pt x="2551" y="3303"/>
                  </a:lnTo>
                  <a:lnTo>
                    <a:pt x="2755" y="3337"/>
                  </a:lnTo>
                  <a:lnTo>
                    <a:pt x="2789" y="3511"/>
                  </a:lnTo>
                  <a:lnTo>
                    <a:pt x="2858" y="3476"/>
                  </a:lnTo>
                  <a:lnTo>
                    <a:pt x="3028" y="3547"/>
                  </a:lnTo>
                  <a:lnTo>
                    <a:pt x="3231" y="3581"/>
                  </a:lnTo>
                  <a:lnTo>
                    <a:pt x="3367" y="3686"/>
                  </a:lnTo>
                  <a:lnTo>
                    <a:pt x="3402" y="3964"/>
                  </a:lnTo>
                  <a:lnTo>
                    <a:pt x="3708" y="3372"/>
                  </a:lnTo>
                  <a:lnTo>
                    <a:pt x="3878" y="3164"/>
                  </a:lnTo>
                  <a:lnTo>
                    <a:pt x="4116" y="2990"/>
                  </a:lnTo>
                  <a:lnTo>
                    <a:pt x="4558" y="3164"/>
                  </a:lnTo>
                  <a:lnTo>
                    <a:pt x="4762" y="3094"/>
                  </a:lnTo>
                  <a:lnTo>
                    <a:pt x="4864" y="3198"/>
                  </a:lnTo>
                  <a:lnTo>
                    <a:pt x="4966" y="3198"/>
                  </a:lnTo>
                  <a:lnTo>
                    <a:pt x="5205" y="3059"/>
                  </a:lnTo>
                  <a:lnTo>
                    <a:pt x="5069" y="2920"/>
                  </a:lnTo>
                  <a:lnTo>
                    <a:pt x="5069" y="2851"/>
                  </a:lnTo>
                  <a:lnTo>
                    <a:pt x="4933" y="2746"/>
                  </a:lnTo>
                  <a:lnTo>
                    <a:pt x="4933" y="2677"/>
                  </a:lnTo>
                  <a:lnTo>
                    <a:pt x="4830" y="2607"/>
                  </a:lnTo>
                  <a:lnTo>
                    <a:pt x="4728" y="2642"/>
                  </a:lnTo>
                  <a:lnTo>
                    <a:pt x="4661" y="2677"/>
                  </a:lnTo>
                  <a:lnTo>
                    <a:pt x="4558" y="2538"/>
                  </a:lnTo>
                  <a:lnTo>
                    <a:pt x="4524" y="2538"/>
                  </a:lnTo>
                  <a:lnTo>
                    <a:pt x="4456" y="2434"/>
                  </a:lnTo>
                  <a:lnTo>
                    <a:pt x="4286" y="2399"/>
                  </a:lnTo>
                  <a:lnTo>
                    <a:pt x="4218" y="2329"/>
                  </a:lnTo>
                  <a:lnTo>
                    <a:pt x="4150" y="2329"/>
                  </a:lnTo>
                  <a:lnTo>
                    <a:pt x="4150" y="2156"/>
                  </a:lnTo>
                  <a:lnTo>
                    <a:pt x="4116" y="2085"/>
                  </a:lnTo>
                  <a:lnTo>
                    <a:pt x="3878" y="2156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32" name="LAU CZ072 median"/>
            <p:cNvSpPr>
              <a:spLocks/>
            </p:cNvSpPr>
            <p:nvPr/>
          </p:nvSpPr>
          <p:spPr bwMode="auto">
            <a:xfrm>
              <a:off x="6734038" y="3333381"/>
              <a:ext cx="1784365" cy="1488393"/>
            </a:xfrm>
            <a:custGeom>
              <a:avLst/>
              <a:gdLst/>
              <a:ahLst/>
              <a:cxnLst>
                <a:cxn ang="0">
                  <a:pos x="1497" y="348"/>
                </a:cxn>
                <a:cxn ang="0">
                  <a:pos x="1361" y="279"/>
                </a:cxn>
                <a:cxn ang="0">
                  <a:pos x="1258" y="313"/>
                </a:cxn>
                <a:cxn ang="0">
                  <a:pos x="1258" y="521"/>
                </a:cxn>
                <a:cxn ang="0">
                  <a:pos x="1020" y="521"/>
                </a:cxn>
                <a:cxn ang="0">
                  <a:pos x="952" y="591"/>
                </a:cxn>
                <a:cxn ang="0">
                  <a:pos x="850" y="626"/>
                </a:cxn>
                <a:cxn ang="0">
                  <a:pos x="680" y="557"/>
                </a:cxn>
                <a:cxn ang="0">
                  <a:pos x="646" y="452"/>
                </a:cxn>
                <a:cxn ang="0">
                  <a:pos x="578" y="696"/>
                </a:cxn>
                <a:cxn ang="0">
                  <a:pos x="408" y="904"/>
                </a:cxn>
                <a:cxn ang="0">
                  <a:pos x="272" y="904"/>
                </a:cxn>
                <a:cxn ang="0">
                  <a:pos x="170" y="974"/>
                </a:cxn>
                <a:cxn ang="0">
                  <a:pos x="68" y="1078"/>
                </a:cxn>
                <a:cxn ang="0">
                  <a:pos x="102" y="1356"/>
                </a:cxn>
                <a:cxn ang="0">
                  <a:pos x="170" y="1529"/>
                </a:cxn>
                <a:cxn ang="0">
                  <a:pos x="68" y="1634"/>
                </a:cxn>
                <a:cxn ang="0">
                  <a:pos x="0" y="1739"/>
                </a:cxn>
                <a:cxn ang="0">
                  <a:pos x="272" y="1739"/>
                </a:cxn>
                <a:cxn ang="0">
                  <a:pos x="340" y="1912"/>
                </a:cxn>
                <a:cxn ang="0">
                  <a:pos x="578" y="2017"/>
                </a:cxn>
                <a:cxn ang="0">
                  <a:pos x="680" y="2121"/>
                </a:cxn>
                <a:cxn ang="0">
                  <a:pos x="850" y="2225"/>
                </a:cxn>
                <a:cxn ang="0">
                  <a:pos x="1055" y="2260"/>
                </a:cxn>
                <a:cxn ang="0">
                  <a:pos x="1191" y="2434"/>
                </a:cxn>
                <a:cxn ang="0">
                  <a:pos x="1327" y="2642"/>
                </a:cxn>
                <a:cxn ang="0">
                  <a:pos x="1905" y="2364"/>
                </a:cxn>
                <a:cxn ang="0">
                  <a:pos x="2075" y="1947"/>
                </a:cxn>
                <a:cxn ang="0">
                  <a:pos x="2381" y="1912"/>
                </a:cxn>
                <a:cxn ang="0">
                  <a:pos x="2483" y="1529"/>
                </a:cxn>
                <a:cxn ang="0">
                  <a:pos x="2551" y="1148"/>
                </a:cxn>
                <a:cxn ang="0">
                  <a:pos x="2755" y="938"/>
                </a:cxn>
                <a:cxn ang="0">
                  <a:pos x="3163" y="626"/>
                </a:cxn>
                <a:cxn ang="0">
                  <a:pos x="3163" y="521"/>
                </a:cxn>
                <a:cxn ang="0">
                  <a:pos x="2925" y="313"/>
                </a:cxn>
                <a:cxn ang="0">
                  <a:pos x="2823" y="174"/>
                </a:cxn>
                <a:cxn ang="0">
                  <a:pos x="2551" y="104"/>
                </a:cxn>
                <a:cxn ang="0">
                  <a:pos x="2177" y="174"/>
                </a:cxn>
                <a:cxn ang="0">
                  <a:pos x="1972" y="0"/>
                </a:cxn>
                <a:cxn ang="0">
                  <a:pos x="1905" y="104"/>
                </a:cxn>
                <a:cxn ang="0">
                  <a:pos x="1769" y="139"/>
                </a:cxn>
                <a:cxn ang="0">
                  <a:pos x="1633" y="208"/>
                </a:cxn>
              </a:cxnLst>
              <a:rect l="0" t="0" r="r" b="b"/>
              <a:pathLst>
                <a:path w="3163" h="2642">
                  <a:moveTo>
                    <a:pt x="1633" y="348"/>
                  </a:moveTo>
                  <a:lnTo>
                    <a:pt x="1497" y="348"/>
                  </a:lnTo>
                  <a:lnTo>
                    <a:pt x="1428" y="279"/>
                  </a:lnTo>
                  <a:lnTo>
                    <a:pt x="1361" y="279"/>
                  </a:lnTo>
                  <a:lnTo>
                    <a:pt x="1327" y="348"/>
                  </a:lnTo>
                  <a:lnTo>
                    <a:pt x="1258" y="313"/>
                  </a:lnTo>
                  <a:lnTo>
                    <a:pt x="1292" y="452"/>
                  </a:lnTo>
                  <a:lnTo>
                    <a:pt x="1258" y="521"/>
                  </a:lnTo>
                  <a:lnTo>
                    <a:pt x="1122" y="487"/>
                  </a:lnTo>
                  <a:lnTo>
                    <a:pt x="1020" y="521"/>
                  </a:lnTo>
                  <a:lnTo>
                    <a:pt x="952" y="521"/>
                  </a:lnTo>
                  <a:lnTo>
                    <a:pt x="952" y="591"/>
                  </a:lnTo>
                  <a:lnTo>
                    <a:pt x="884" y="660"/>
                  </a:lnTo>
                  <a:lnTo>
                    <a:pt x="850" y="626"/>
                  </a:lnTo>
                  <a:lnTo>
                    <a:pt x="783" y="626"/>
                  </a:lnTo>
                  <a:lnTo>
                    <a:pt x="680" y="557"/>
                  </a:lnTo>
                  <a:lnTo>
                    <a:pt x="680" y="487"/>
                  </a:lnTo>
                  <a:lnTo>
                    <a:pt x="646" y="452"/>
                  </a:lnTo>
                  <a:lnTo>
                    <a:pt x="544" y="591"/>
                  </a:lnTo>
                  <a:lnTo>
                    <a:pt x="578" y="696"/>
                  </a:lnTo>
                  <a:lnTo>
                    <a:pt x="477" y="799"/>
                  </a:lnTo>
                  <a:lnTo>
                    <a:pt x="408" y="904"/>
                  </a:lnTo>
                  <a:lnTo>
                    <a:pt x="374" y="904"/>
                  </a:lnTo>
                  <a:lnTo>
                    <a:pt x="272" y="904"/>
                  </a:lnTo>
                  <a:lnTo>
                    <a:pt x="204" y="938"/>
                  </a:lnTo>
                  <a:lnTo>
                    <a:pt x="170" y="974"/>
                  </a:lnTo>
                  <a:lnTo>
                    <a:pt x="102" y="974"/>
                  </a:lnTo>
                  <a:lnTo>
                    <a:pt x="68" y="1078"/>
                  </a:lnTo>
                  <a:lnTo>
                    <a:pt x="68" y="1217"/>
                  </a:lnTo>
                  <a:lnTo>
                    <a:pt x="102" y="1356"/>
                  </a:lnTo>
                  <a:lnTo>
                    <a:pt x="204" y="1356"/>
                  </a:lnTo>
                  <a:lnTo>
                    <a:pt x="170" y="1529"/>
                  </a:lnTo>
                  <a:lnTo>
                    <a:pt x="102" y="1529"/>
                  </a:lnTo>
                  <a:lnTo>
                    <a:pt x="68" y="1634"/>
                  </a:lnTo>
                  <a:lnTo>
                    <a:pt x="0" y="1634"/>
                  </a:lnTo>
                  <a:lnTo>
                    <a:pt x="0" y="1739"/>
                  </a:lnTo>
                  <a:lnTo>
                    <a:pt x="238" y="1668"/>
                  </a:lnTo>
                  <a:lnTo>
                    <a:pt x="272" y="1739"/>
                  </a:lnTo>
                  <a:lnTo>
                    <a:pt x="272" y="1912"/>
                  </a:lnTo>
                  <a:lnTo>
                    <a:pt x="340" y="1912"/>
                  </a:lnTo>
                  <a:lnTo>
                    <a:pt x="408" y="1982"/>
                  </a:lnTo>
                  <a:lnTo>
                    <a:pt x="578" y="2017"/>
                  </a:lnTo>
                  <a:lnTo>
                    <a:pt x="646" y="2121"/>
                  </a:lnTo>
                  <a:lnTo>
                    <a:pt x="680" y="2121"/>
                  </a:lnTo>
                  <a:lnTo>
                    <a:pt x="783" y="2260"/>
                  </a:lnTo>
                  <a:lnTo>
                    <a:pt x="850" y="2225"/>
                  </a:lnTo>
                  <a:lnTo>
                    <a:pt x="952" y="2190"/>
                  </a:lnTo>
                  <a:lnTo>
                    <a:pt x="1055" y="2260"/>
                  </a:lnTo>
                  <a:lnTo>
                    <a:pt x="1055" y="2329"/>
                  </a:lnTo>
                  <a:lnTo>
                    <a:pt x="1191" y="2434"/>
                  </a:lnTo>
                  <a:lnTo>
                    <a:pt x="1191" y="2503"/>
                  </a:lnTo>
                  <a:lnTo>
                    <a:pt x="1327" y="2642"/>
                  </a:lnTo>
                  <a:lnTo>
                    <a:pt x="1700" y="2364"/>
                  </a:lnTo>
                  <a:lnTo>
                    <a:pt x="1905" y="2364"/>
                  </a:lnTo>
                  <a:lnTo>
                    <a:pt x="1972" y="2017"/>
                  </a:lnTo>
                  <a:lnTo>
                    <a:pt x="2075" y="1947"/>
                  </a:lnTo>
                  <a:lnTo>
                    <a:pt x="2278" y="1947"/>
                  </a:lnTo>
                  <a:lnTo>
                    <a:pt x="2381" y="1912"/>
                  </a:lnTo>
                  <a:lnTo>
                    <a:pt x="2449" y="1739"/>
                  </a:lnTo>
                  <a:lnTo>
                    <a:pt x="2483" y="1529"/>
                  </a:lnTo>
                  <a:lnTo>
                    <a:pt x="2551" y="1251"/>
                  </a:lnTo>
                  <a:lnTo>
                    <a:pt x="2551" y="1148"/>
                  </a:lnTo>
                  <a:lnTo>
                    <a:pt x="2653" y="938"/>
                  </a:lnTo>
                  <a:lnTo>
                    <a:pt x="2755" y="938"/>
                  </a:lnTo>
                  <a:lnTo>
                    <a:pt x="3163" y="696"/>
                  </a:lnTo>
                  <a:lnTo>
                    <a:pt x="3163" y="626"/>
                  </a:lnTo>
                  <a:lnTo>
                    <a:pt x="3130" y="557"/>
                  </a:lnTo>
                  <a:lnTo>
                    <a:pt x="3163" y="521"/>
                  </a:lnTo>
                  <a:lnTo>
                    <a:pt x="3130" y="452"/>
                  </a:lnTo>
                  <a:lnTo>
                    <a:pt x="2925" y="313"/>
                  </a:lnTo>
                  <a:lnTo>
                    <a:pt x="2891" y="208"/>
                  </a:lnTo>
                  <a:lnTo>
                    <a:pt x="2823" y="174"/>
                  </a:lnTo>
                  <a:lnTo>
                    <a:pt x="2653" y="174"/>
                  </a:lnTo>
                  <a:lnTo>
                    <a:pt x="2551" y="104"/>
                  </a:lnTo>
                  <a:lnTo>
                    <a:pt x="2313" y="104"/>
                  </a:lnTo>
                  <a:lnTo>
                    <a:pt x="2177" y="174"/>
                  </a:lnTo>
                  <a:lnTo>
                    <a:pt x="2109" y="35"/>
                  </a:lnTo>
                  <a:lnTo>
                    <a:pt x="1972" y="0"/>
                  </a:lnTo>
                  <a:lnTo>
                    <a:pt x="1939" y="104"/>
                  </a:lnTo>
                  <a:lnTo>
                    <a:pt x="1905" y="104"/>
                  </a:lnTo>
                  <a:lnTo>
                    <a:pt x="1803" y="69"/>
                  </a:lnTo>
                  <a:lnTo>
                    <a:pt x="1769" y="139"/>
                  </a:lnTo>
                  <a:lnTo>
                    <a:pt x="1700" y="139"/>
                  </a:lnTo>
                  <a:lnTo>
                    <a:pt x="1633" y="208"/>
                  </a:lnTo>
                  <a:lnTo>
                    <a:pt x="1633" y="348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33" name="LAU CZ071 median"/>
            <p:cNvSpPr>
              <a:spLocks/>
            </p:cNvSpPr>
            <p:nvPr/>
          </p:nvSpPr>
          <p:spPr bwMode="auto">
            <a:xfrm>
              <a:off x="6206487" y="1364360"/>
              <a:ext cx="1629203" cy="2527168"/>
            </a:xfrm>
            <a:custGeom>
              <a:avLst/>
              <a:gdLst/>
              <a:ahLst/>
              <a:cxnLst>
                <a:cxn ang="0">
                  <a:pos x="2381" y="2817"/>
                </a:cxn>
                <a:cxn ang="0">
                  <a:pos x="2178" y="2678"/>
                </a:cxn>
                <a:cxn ang="0">
                  <a:pos x="1939" y="2712"/>
                </a:cxn>
                <a:cxn ang="0">
                  <a:pos x="1701" y="2643"/>
                </a:cxn>
                <a:cxn ang="0">
                  <a:pos x="1599" y="2469"/>
                </a:cxn>
                <a:cxn ang="0">
                  <a:pos x="1191" y="2400"/>
                </a:cxn>
                <a:cxn ang="0">
                  <a:pos x="1055" y="2226"/>
                </a:cxn>
                <a:cxn ang="0">
                  <a:pos x="1089" y="1773"/>
                </a:cxn>
                <a:cxn ang="0">
                  <a:pos x="1293" y="1148"/>
                </a:cxn>
                <a:cxn ang="0">
                  <a:pos x="1531" y="661"/>
                </a:cxn>
                <a:cxn ang="0">
                  <a:pos x="1191" y="313"/>
                </a:cxn>
                <a:cxn ang="0">
                  <a:pos x="953" y="140"/>
                </a:cxn>
                <a:cxn ang="0">
                  <a:pos x="613" y="69"/>
                </a:cxn>
                <a:cxn ang="0">
                  <a:pos x="408" y="35"/>
                </a:cxn>
                <a:cxn ang="0">
                  <a:pos x="714" y="591"/>
                </a:cxn>
                <a:cxn ang="0">
                  <a:pos x="681" y="870"/>
                </a:cxn>
                <a:cxn ang="0">
                  <a:pos x="442" y="870"/>
                </a:cxn>
                <a:cxn ang="0">
                  <a:pos x="306" y="1148"/>
                </a:cxn>
                <a:cxn ang="0">
                  <a:pos x="239" y="1426"/>
                </a:cxn>
                <a:cxn ang="0">
                  <a:pos x="103" y="1704"/>
                </a:cxn>
                <a:cxn ang="0">
                  <a:pos x="103" y="2226"/>
                </a:cxn>
                <a:cxn ang="0">
                  <a:pos x="205" y="2643"/>
                </a:cxn>
                <a:cxn ang="0">
                  <a:pos x="306" y="2817"/>
                </a:cxn>
                <a:cxn ang="0">
                  <a:pos x="205" y="3269"/>
                </a:cxn>
                <a:cxn ang="0">
                  <a:pos x="103" y="3477"/>
                </a:cxn>
                <a:cxn ang="0">
                  <a:pos x="205" y="3547"/>
                </a:cxn>
                <a:cxn ang="0">
                  <a:pos x="239" y="3860"/>
                </a:cxn>
                <a:cxn ang="0">
                  <a:pos x="408" y="4033"/>
                </a:cxn>
                <a:cxn ang="0">
                  <a:pos x="714" y="4069"/>
                </a:cxn>
                <a:cxn ang="0">
                  <a:pos x="1021" y="4416"/>
                </a:cxn>
                <a:cxn ang="0">
                  <a:pos x="1157" y="4450"/>
                </a:cxn>
                <a:cxn ang="0">
                  <a:pos x="1361" y="4416"/>
                </a:cxn>
                <a:cxn ang="0">
                  <a:pos x="1497" y="4103"/>
                </a:cxn>
                <a:cxn ang="0">
                  <a:pos x="1633" y="4069"/>
                </a:cxn>
                <a:cxn ang="0">
                  <a:pos x="1837" y="4172"/>
                </a:cxn>
                <a:cxn ang="0">
                  <a:pos x="1973" y="4033"/>
                </a:cxn>
                <a:cxn ang="0">
                  <a:pos x="2245" y="3964"/>
                </a:cxn>
                <a:cxn ang="0">
                  <a:pos x="2314" y="3791"/>
                </a:cxn>
                <a:cxn ang="0">
                  <a:pos x="2586" y="3860"/>
                </a:cxn>
                <a:cxn ang="0">
                  <a:pos x="2722" y="3651"/>
                </a:cxn>
                <a:cxn ang="0">
                  <a:pos x="2892" y="3616"/>
                </a:cxn>
                <a:cxn ang="0">
                  <a:pos x="2756" y="3442"/>
                </a:cxn>
                <a:cxn ang="0">
                  <a:pos x="2586" y="3164"/>
                </a:cxn>
                <a:cxn ang="0">
                  <a:pos x="2483" y="2990"/>
                </a:cxn>
                <a:cxn ang="0">
                  <a:pos x="2347" y="2956"/>
                </a:cxn>
              </a:cxnLst>
              <a:rect l="0" t="0" r="r" b="b"/>
              <a:pathLst>
                <a:path w="2925" h="4486">
                  <a:moveTo>
                    <a:pt x="2347" y="2956"/>
                  </a:moveTo>
                  <a:lnTo>
                    <a:pt x="2347" y="2817"/>
                  </a:lnTo>
                  <a:lnTo>
                    <a:pt x="2381" y="2817"/>
                  </a:lnTo>
                  <a:lnTo>
                    <a:pt x="2381" y="2781"/>
                  </a:lnTo>
                  <a:lnTo>
                    <a:pt x="2347" y="2712"/>
                  </a:lnTo>
                  <a:lnTo>
                    <a:pt x="2178" y="2678"/>
                  </a:lnTo>
                  <a:lnTo>
                    <a:pt x="2109" y="2747"/>
                  </a:lnTo>
                  <a:lnTo>
                    <a:pt x="1973" y="2678"/>
                  </a:lnTo>
                  <a:lnTo>
                    <a:pt x="1939" y="2712"/>
                  </a:lnTo>
                  <a:lnTo>
                    <a:pt x="1837" y="2678"/>
                  </a:lnTo>
                  <a:lnTo>
                    <a:pt x="1736" y="2678"/>
                  </a:lnTo>
                  <a:lnTo>
                    <a:pt x="1701" y="2643"/>
                  </a:lnTo>
                  <a:lnTo>
                    <a:pt x="1736" y="2573"/>
                  </a:lnTo>
                  <a:lnTo>
                    <a:pt x="1633" y="2539"/>
                  </a:lnTo>
                  <a:lnTo>
                    <a:pt x="1599" y="2469"/>
                  </a:lnTo>
                  <a:lnTo>
                    <a:pt x="1497" y="2469"/>
                  </a:lnTo>
                  <a:lnTo>
                    <a:pt x="1361" y="2400"/>
                  </a:lnTo>
                  <a:lnTo>
                    <a:pt x="1191" y="2400"/>
                  </a:lnTo>
                  <a:lnTo>
                    <a:pt x="1225" y="2295"/>
                  </a:lnTo>
                  <a:lnTo>
                    <a:pt x="1123" y="2295"/>
                  </a:lnTo>
                  <a:lnTo>
                    <a:pt x="1055" y="2226"/>
                  </a:lnTo>
                  <a:lnTo>
                    <a:pt x="1055" y="2121"/>
                  </a:lnTo>
                  <a:lnTo>
                    <a:pt x="1157" y="1878"/>
                  </a:lnTo>
                  <a:lnTo>
                    <a:pt x="1089" y="1773"/>
                  </a:lnTo>
                  <a:lnTo>
                    <a:pt x="1123" y="1670"/>
                  </a:lnTo>
                  <a:lnTo>
                    <a:pt x="1225" y="1530"/>
                  </a:lnTo>
                  <a:lnTo>
                    <a:pt x="1293" y="1148"/>
                  </a:lnTo>
                  <a:lnTo>
                    <a:pt x="1395" y="1009"/>
                  </a:lnTo>
                  <a:lnTo>
                    <a:pt x="1395" y="765"/>
                  </a:lnTo>
                  <a:lnTo>
                    <a:pt x="1531" y="661"/>
                  </a:lnTo>
                  <a:lnTo>
                    <a:pt x="1531" y="487"/>
                  </a:lnTo>
                  <a:lnTo>
                    <a:pt x="1361" y="452"/>
                  </a:lnTo>
                  <a:lnTo>
                    <a:pt x="1191" y="313"/>
                  </a:lnTo>
                  <a:lnTo>
                    <a:pt x="1157" y="209"/>
                  </a:lnTo>
                  <a:lnTo>
                    <a:pt x="1055" y="209"/>
                  </a:lnTo>
                  <a:lnTo>
                    <a:pt x="953" y="140"/>
                  </a:lnTo>
                  <a:lnTo>
                    <a:pt x="850" y="140"/>
                  </a:lnTo>
                  <a:lnTo>
                    <a:pt x="714" y="69"/>
                  </a:lnTo>
                  <a:lnTo>
                    <a:pt x="613" y="69"/>
                  </a:lnTo>
                  <a:lnTo>
                    <a:pt x="545" y="0"/>
                  </a:lnTo>
                  <a:lnTo>
                    <a:pt x="442" y="0"/>
                  </a:lnTo>
                  <a:lnTo>
                    <a:pt x="408" y="35"/>
                  </a:lnTo>
                  <a:lnTo>
                    <a:pt x="511" y="279"/>
                  </a:lnTo>
                  <a:lnTo>
                    <a:pt x="511" y="348"/>
                  </a:lnTo>
                  <a:lnTo>
                    <a:pt x="714" y="591"/>
                  </a:lnTo>
                  <a:lnTo>
                    <a:pt x="714" y="730"/>
                  </a:lnTo>
                  <a:lnTo>
                    <a:pt x="749" y="835"/>
                  </a:lnTo>
                  <a:lnTo>
                    <a:pt x="681" y="870"/>
                  </a:lnTo>
                  <a:lnTo>
                    <a:pt x="647" y="799"/>
                  </a:lnTo>
                  <a:lnTo>
                    <a:pt x="578" y="835"/>
                  </a:lnTo>
                  <a:lnTo>
                    <a:pt x="442" y="870"/>
                  </a:lnTo>
                  <a:lnTo>
                    <a:pt x="375" y="939"/>
                  </a:lnTo>
                  <a:lnTo>
                    <a:pt x="375" y="1009"/>
                  </a:lnTo>
                  <a:lnTo>
                    <a:pt x="306" y="1148"/>
                  </a:lnTo>
                  <a:lnTo>
                    <a:pt x="306" y="1217"/>
                  </a:lnTo>
                  <a:lnTo>
                    <a:pt x="239" y="1321"/>
                  </a:lnTo>
                  <a:lnTo>
                    <a:pt x="239" y="1426"/>
                  </a:lnTo>
                  <a:lnTo>
                    <a:pt x="205" y="1460"/>
                  </a:lnTo>
                  <a:lnTo>
                    <a:pt x="205" y="1565"/>
                  </a:lnTo>
                  <a:lnTo>
                    <a:pt x="103" y="1704"/>
                  </a:lnTo>
                  <a:lnTo>
                    <a:pt x="0" y="1704"/>
                  </a:lnTo>
                  <a:lnTo>
                    <a:pt x="103" y="2017"/>
                  </a:lnTo>
                  <a:lnTo>
                    <a:pt x="103" y="2226"/>
                  </a:lnTo>
                  <a:lnTo>
                    <a:pt x="69" y="2226"/>
                  </a:lnTo>
                  <a:lnTo>
                    <a:pt x="34" y="2330"/>
                  </a:lnTo>
                  <a:lnTo>
                    <a:pt x="205" y="2643"/>
                  </a:lnTo>
                  <a:lnTo>
                    <a:pt x="205" y="2747"/>
                  </a:lnTo>
                  <a:lnTo>
                    <a:pt x="272" y="2747"/>
                  </a:lnTo>
                  <a:lnTo>
                    <a:pt x="306" y="2817"/>
                  </a:lnTo>
                  <a:lnTo>
                    <a:pt x="272" y="2956"/>
                  </a:lnTo>
                  <a:lnTo>
                    <a:pt x="205" y="3095"/>
                  </a:lnTo>
                  <a:lnTo>
                    <a:pt x="205" y="3269"/>
                  </a:lnTo>
                  <a:lnTo>
                    <a:pt x="205" y="3338"/>
                  </a:lnTo>
                  <a:lnTo>
                    <a:pt x="69" y="3338"/>
                  </a:lnTo>
                  <a:lnTo>
                    <a:pt x="103" y="3477"/>
                  </a:lnTo>
                  <a:lnTo>
                    <a:pt x="205" y="3477"/>
                  </a:lnTo>
                  <a:lnTo>
                    <a:pt x="306" y="3512"/>
                  </a:lnTo>
                  <a:lnTo>
                    <a:pt x="205" y="3547"/>
                  </a:lnTo>
                  <a:lnTo>
                    <a:pt x="205" y="3581"/>
                  </a:lnTo>
                  <a:lnTo>
                    <a:pt x="170" y="3616"/>
                  </a:lnTo>
                  <a:lnTo>
                    <a:pt x="239" y="3860"/>
                  </a:lnTo>
                  <a:lnTo>
                    <a:pt x="205" y="3964"/>
                  </a:lnTo>
                  <a:lnTo>
                    <a:pt x="341" y="4069"/>
                  </a:lnTo>
                  <a:lnTo>
                    <a:pt x="408" y="4033"/>
                  </a:lnTo>
                  <a:lnTo>
                    <a:pt x="442" y="3964"/>
                  </a:lnTo>
                  <a:lnTo>
                    <a:pt x="545" y="4033"/>
                  </a:lnTo>
                  <a:lnTo>
                    <a:pt x="714" y="4069"/>
                  </a:lnTo>
                  <a:lnTo>
                    <a:pt x="850" y="4242"/>
                  </a:lnTo>
                  <a:lnTo>
                    <a:pt x="1021" y="4311"/>
                  </a:lnTo>
                  <a:lnTo>
                    <a:pt x="1021" y="4416"/>
                  </a:lnTo>
                  <a:lnTo>
                    <a:pt x="1055" y="4486"/>
                  </a:lnTo>
                  <a:lnTo>
                    <a:pt x="1123" y="4486"/>
                  </a:lnTo>
                  <a:lnTo>
                    <a:pt x="1157" y="4450"/>
                  </a:lnTo>
                  <a:lnTo>
                    <a:pt x="1225" y="4416"/>
                  </a:lnTo>
                  <a:lnTo>
                    <a:pt x="1327" y="4416"/>
                  </a:lnTo>
                  <a:lnTo>
                    <a:pt x="1361" y="4416"/>
                  </a:lnTo>
                  <a:lnTo>
                    <a:pt x="1430" y="4311"/>
                  </a:lnTo>
                  <a:lnTo>
                    <a:pt x="1531" y="4208"/>
                  </a:lnTo>
                  <a:lnTo>
                    <a:pt x="1497" y="4103"/>
                  </a:lnTo>
                  <a:lnTo>
                    <a:pt x="1599" y="3964"/>
                  </a:lnTo>
                  <a:lnTo>
                    <a:pt x="1633" y="3999"/>
                  </a:lnTo>
                  <a:lnTo>
                    <a:pt x="1633" y="4069"/>
                  </a:lnTo>
                  <a:lnTo>
                    <a:pt x="1736" y="4138"/>
                  </a:lnTo>
                  <a:lnTo>
                    <a:pt x="1803" y="4138"/>
                  </a:lnTo>
                  <a:lnTo>
                    <a:pt x="1837" y="4172"/>
                  </a:lnTo>
                  <a:lnTo>
                    <a:pt x="1905" y="4103"/>
                  </a:lnTo>
                  <a:lnTo>
                    <a:pt x="1905" y="4033"/>
                  </a:lnTo>
                  <a:lnTo>
                    <a:pt x="1973" y="4033"/>
                  </a:lnTo>
                  <a:lnTo>
                    <a:pt x="2075" y="3999"/>
                  </a:lnTo>
                  <a:lnTo>
                    <a:pt x="2211" y="4033"/>
                  </a:lnTo>
                  <a:lnTo>
                    <a:pt x="2245" y="3964"/>
                  </a:lnTo>
                  <a:lnTo>
                    <a:pt x="2211" y="3825"/>
                  </a:lnTo>
                  <a:lnTo>
                    <a:pt x="2280" y="3860"/>
                  </a:lnTo>
                  <a:lnTo>
                    <a:pt x="2314" y="3791"/>
                  </a:lnTo>
                  <a:lnTo>
                    <a:pt x="2381" y="3791"/>
                  </a:lnTo>
                  <a:lnTo>
                    <a:pt x="2450" y="3860"/>
                  </a:lnTo>
                  <a:lnTo>
                    <a:pt x="2586" y="3860"/>
                  </a:lnTo>
                  <a:lnTo>
                    <a:pt x="2586" y="3720"/>
                  </a:lnTo>
                  <a:lnTo>
                    <a:pt x="2653" y="3651"/>
                  </a:lnTo>
                  <a:lnTo>
                    <a:pt x="2722" y="3651"/>
                  </a:lnTo>
                  <a:lnTo>
                    <a:pt x="2756" y="3581"/>
                  </a:lnTo>
                  <a:lnTo>
                    <a:pt x="2858" y="3616"/>
                  </a:lnTo>
                  <a:lnTo>
                    <a:pt x="2892" y="3616"/>
                  </a:lnTo>
                  <a:lnTo>
                    <a:pt x="2925" y="3512"/>
                  </a:lnTo>
                  <a:lnTo>
                    <a:pt x="2892" y="3408"/>
                  </a:lnTo>
                  <a:lnTo>
                    <a:pt x="2756" y="3442"/>
                  </a:lnTo>
                  <a:lnTo>
                    <a:pt x="2756" y="3338"/>
                  </a:lnTo>
                  <a:lnTo>
                    <a:pt x="2688" y="3199"/>
                  </a:lnTo>
                  <a:lnTo>
                    <a:pt x="2586" y="3164"/>
                  </a:lnTo>
                  <a:lnTo>
                    <a:pt x="2586" y="3095"/>
                  </a:lnTo>
                  <a:lnTo>
                    <a:pt x="2517" y="3059"/>
                  </a:lnTo>
                  <a:lnTo>
                    <a:pt x="2483" y="2990"/>
                  </a:lnTo>
                  <a:lnTo>
                    <a:pt x="2450" y="2990"/>
                  </a:lnTo>
                  <a:lnTo>
                    <a:pt x="2450" y="3025"/>
                  </a:lnTo>
                  <a:lnTo>
                    <a:pt x="2347" y="2956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34" name="LAU CZ080 median"/>
            <p:cNvSpPr>
              <a:spLocks/>
            </p:cNvSpPr>
            <p:nvPr/>
          </p:nvSpPr>
          <p:spPr bwMode="auto">
            <a:xfrm>
              <a:off x="6780587" y="1627930"/>
              <a:ext cx="2342949" cy="2015532"/>
            </a:xfrm>
            <a:custGeom>
              <a:avLst/>
              <a:gdLst/>
              <a:ahLst/>
              <a:cxnLst>
                <a:cxn ang="0">
                  <a:pos x="1292" y="2260"/>
                </a:cxn>
                <a:cxn ang="0">
                  <a:pos x="1054" y="2295"/>
                </a:cxn>
                <a:cxn ang="0">
                  <a:pos x="884" y="2260"/>
                </a:cxn>
                <a:cxn ang="0">
                  <a:pos x="681" y="2226"/>
                </a:cxn>
                <a:cxn ang="0">
                  <a:pos x="681" y="2121"/>
                </a:cxn>
                <a:cxn ang="0">
                  <a:pos x="544" y="2017"/>
                </a:cxn>
                <a:cxn ang="0">
                  <a:pos x="306" y="1948"/>
                </a:cxn>
                <a:cxn ang="0">
                  <a:pos x="170" y="1843"/>
                </a:cxn>
                <a:cxn ang="0">
                  <a:pos x="0" y="1774"/>
                </a:cxn>
                <a:cxn ang="0">
                  <a:pos x="102" y="1426"/>
                </a:cxn>
                <a:cxn ang="0">
                  <a:pos x="68" y="1218"/>
                </a:cxn>
                <a:cxn ang="0">
                  <a:pos x="238" y="696"/>
                </a:cxn>
                <a:cxn ang="0">
                  <a:pos x="340" y="313"/>
                </a:cxn>
                <a:cxn ang="0">
                  <a:pos x="544" y="209"/>
                </a:cxn>
                <a:cxn ang="0">
                  <a:pos x="714" y="278"/>
                </a:cxn>
                <a:cxn ang="0">
                  <a:pos x="1020" y="209"/>
                </a:cxn>
                <a:cxn ang="0">
                  <a:pos x="1259" y="174"/>
                </a:cxn>
                <a:cxn ang="0">
                  <a:pos x="1462" y="139"/>
                </a:cxn>
                <a:cxn ang="0">
                  <a:pos x="1462" y="383"/>
                </a:cxn>
                <a:cxn ang="0">
                  <a:pos x="1361" y="522"/>
                </a:cxn>
                <a:cxn ang="0">
                  <a:pos x="1225" y="765"/>
                </a:cxn>
                <a:cxn ang="0">
                  <a:pos x="1428" y="939"/>
                </a:cxn>
                <a:cxn ang="0">
                  <a:pos x="1701" y="1321"/>
                </a:cxn>
                <a:cxn ang="0">
                  <a:pos x="1905" y="1321"/>
                </a:cxn>
                <a:cxn ang="0">
                  <a:pos x="2176" y="1218"/>
                </a:cxn>
                <a:cxn ang="0">
                  <a:pos x="2109" y="1078"/>
                </a:cxn>
                <a:cxn ang="0">
                  <a:pos x="2279" y="1078"/>
                </a:cxn>
                <a:cxn ang="0">
                  <a:pos x="2449" y="1321"/>
                </a:cxn>
                <a:cxn ang="0">
                  <a:pos x="2585" y="1252"/>
                </a:cxn>
                <a:cxn ang="0">
                  <a:pos x="2756" y="1426"/>
                </a:cxn>
                <a:cxn ang="0">
                  <a:pos x="2857" y="1565"/>
                </a:cxn>
                <a:cxn ang="0">
                  <a:pos x="2925" y="1460"/>
                </a:cxn>
                <a:cxn ang="0">
                  <a:pos x="3095" y="1530"/>
                </a:cxn>
                <a:cxn ang="0">
                  <a:pos x="3300" y="1635"/>
                </a:cxn>
                <a:cxn ang="0">
                  <a:pos x="3436" y="1565"/>
                </a:cxn>
                <a:cxn ang="0">
                  <a:pos x="3470" y="1704"/>
                </a:cxn>
                <a:cxn ang="0">
                  <a:pos x="3470" y="1878"/>
                </a:cxn>
                <a:cxn ang="0">
                  <a:pos x="3503" y="2087"/>
                </a:cxn>
                <a:cxn ang="0">
                  <a:pos x="3809" y="2399"/>
                </a:cxn>
                <a:cxn ang="0">
                  <a:pos x="4014" y="2468"/>
                </a:cxn>
                <a:cxn ang="0">
                  <a:pos x="4115" y="2747"/>
                </a:cxn>
                <a:cxn ang="0">
                  <a:pos x="4184" y="3025"/>
                </a:cxn>
                <a:cxn ang="0">
                  <a:pos x="3742" y="3164"/>
                </a:cxn>
                <a:cxn ang="0">
                  <a:pos x="3503" y="3129"/>
                </a:cxn>
                <a:cxn ang="0">
                  <a:pos x="3164" y="3581"/>
                </a:cxn>
                <a:cxn ang="0">
                  <a:pos x="3028" y="3512"/>
                </a:cxn>
                <a:cxn ang="0">
                  <a:pos x="2789" y="3268"/>
                </a:cxn>
                <a:cxn ang="0">
                  <a:pos x="2551" y="3234"/>
                </a:cxn>
                <a:cxn ang="0">
                  <a:pos x="2211" y="3164"/>
                </a:cxn>
                <a:cxn ang="0">
                  <a:pos x="2007" y="3095"/>
                </a:cxn>
                <a:cxn ang="0">
                  <a:pos x="1837" y="2956"/>
                </a:cxn>
                <a:cxn ang="0">
                  <a:pos x="1701" y="2886"/>
                </a:cxn>
                <a:cxn ang="0">
                  <a:pos x="1531" y="2712"/>
                </a:cxn>
                <a:cxn ang="0">
                  <a:pos x="1462" y="2607"/>
                </a:cxn>
                <a:cxn ang="0">
                  <a:pos x="1395" y="2538"/>
                </a:cxn>
                <a:cxn ang="0">
                  <a:pos x="1292" y="2504"/>
                </a:cxn>
                <a:cxn ang="0">
                  <a:pos x="1326" y="2365"/>
                </a:cxn>
              </a:cxnLst>
              <a:rect l="0" t="0" r="r" b="b"/>
              <a:pathLst>
                <a:path w="4184" h="3581">
                  <a:moveTo>
                    <a:pt x="1326" y="2329"/>
                  </a:moveTo>
                  <a:lnTo>
                    <a:pt x="1292" y="2260"/>
                  </a:lnTo>
                  <a:lnTo>
                    <a:pt x="1123" y="2226"/>
                  </a:lnTo>
                  <a:lnTo>
                    <a:pt x="1054" y="2295"/>
                  </a:lnTo>
                  <a:lnTo>
                    <a:pt x="918" y="2226"/>
                  </a:lnTo>
                  <a:lnTo>
                    <a:pt x="884" y="2260"/>
                  </a:lnTo>
                  <a:lnTo>
                    <a:pt x="782" y="2226"/>
                  </a:lnTo>
                  <a:lnTo>
                    <a:pt x="681" y="2226"/>
                  </a:lnTo>
                  <a:lnTo>
                    <a:pt x="646" y="2191"/>
                  </a:lnTo>
                  <a:lnTo>
                    <a:pt x="681" y="2121"/>
                  </a:lnTo>
                  <a:lnTo>
                    <a:pt x="578" y="2087"/>
                  </a:lnTo>
                  <a:lnTo>
                    <a:pt x="544" y="2017"/>
                  </a:lnTo>
                  <a:lnTo>
                    <a:pt x="442" y="2017"/>
                  </a:lnTo>
                  <a:lnTo>
                    <a:pt x="306" y="1948"/>
                  </a:lnTo>
                  <a:lnTo>
                    <a:pt x="136" y="1948"/>
                  </a:lnTo>
                  <a:lnTo>
                    <a:pt x="170" y="1843"/>
                  </a:lnTo>
                  <a:lnTo>
                    <a:pt x="68" y="1843"/>
                  </a:lnTo>
                  <a:lnTo>
                    <a:pt x="0" y="1774"/>
                  </a:lnTo>
                  <a:lnTo>
                    <a:pt x="0" y="1669"/>
                  </a:lnTo>
                  <a:lnTo>
                    <a:pt x="102" y="1426"/>
                  </a:lnTo>
                  <a:lnTo>
                    <a:pt x="34" y="1321"/>
                  </a:lnTo>
                  <a:lnTo>
                    <a:pt x="68" y="1218"/>
                  </a:lnTo>
                  <a:lnTo>
                    <a:pt x="170" y="1078"/>
                  </a:lnTo>
                  <a:lnTo>
                    <a:pt x="238" y="696"/>
                  </a:lnTo>
                  <a:lnTo>
                    <a:pt x="340" y="557"/>
                  </a:lnTo>
                  <a:lnTo>
                    <a:pt x="340" y="313"/>
                  </a:lnTo>
                  <a:lnTo>
                    <a:pt x="476" y="209"/>
                  </a:lnTo>
                  <a:lnTo>
                    <a:pt x="544" y="209"/>
                  </a:lnTo>
                  <a:lnTo>
                    <a:pt x="612" y="139"/>
                  </a:lnTo>
                  <a:lnTo>
                    <a:pt x="714" y="278"/>
                  </a:lnTo>
                  <a:lnTo>
                    <a:pt x="817" y="209"/>
                  </a:lnTo>
                  <a:lnTo>
                    <a:pt x="1020" y="209"/>
                  </a:lnTo>
                  <a:lnTo>
                    <a:pt x="1123" y="244"/>
                  </a:lnTo>
                  <a:lnTo>
                    <a:pt x="1259" y="174"/>
                  </a:lnTo>
                  <a:lnTo>
                    <a:pt x="1326" y="0"/>
                  </a:lnTo>
                  <a:lnTo>
                    <a:pt x="1462" y="139"/>
                  </a:lnTo>
                  <a:lnTo>
                    <a:pt x="1428" y="209"/>
                  </a:lnTo>
                  <a:lnTo>
                    <a:pt x="1462" y="383"/>
                  </a:lnTo>
                  <a:lnTo>
                    <a:pt x="1462" y="418"/>
                  </a:lnTo>
                  <a:lnTo>
                    <a:pt x="1361" y="522"/>
                  </a:lnTo>
                  <a:lnTo>
                    <a:pt x="1123" y="626"/>
                  </a:lnTo>
                  <a:lnTo>
                    <a:pt x="1225" y="765"/>
                  </a:lnTo>
                  <a:lnTo>
                    <a:pt x="1428" y="869"/>
                  </a:lnTo>
                  <a:lnTo>
                    <a:pt x="1428" y="939"/>
                  </a:lnTo>
                  <a:lnTo>
                    <a:pt x="1531" y="1148"/>
                  </a:lnTo>
                  <a:lnTo>
                    <a:pt x="1701" y="1321"/>
                  </a:lnTo>
                  <a:lnTo>
                    <a:pt x="1803" y="1357"/>
                  </a:lnTo>
                  <a:lnTo>
                    <a:pt x="1905" y="1321"/>
                  </a:lnTo>
                  <a:lnTo>
                    <a:pt x="2007" y="1218"/>
                  </a:lnTo>
                  <a:lnTo>
                    <a:pt x="2176" y="1218"/>
                  </a:lnTo>
                  <a:lnTo>
                    <a:pt x="2176" y="1113"/>
                  </a:lnTo>
                  <a:lnTo>
                    <a:pt x="2109" y="1078"/>
                  </a:lnTo>
                  <a:lnTo>
                    <a:pt x="2143" y="1008"/>
                  </a:lnTo>
                  <a:lnTo>
                    <a:pt x="2279" y="1078"/>
                  </a:lnTo>
                  <a:lnTo>
                    <a:pt x="2312" y="1218"/>
                  </a:lnTo>
                  <a:lnTo>
                    <a:pt x="2449" y="1321"/>
                  </a:lnTo>
                  <a:lnTo>
                    <a:pt x="2483" y="1252"/>
                  </a:lnTo>
                  <a:lnTo>
                    <a:pt x="2585" y="1252"/>
                  </a:lnTo>
                  <a:lnTo>
                    <a:pt x="2585" y="1357"/>
                  </a:lnTo>
                  <a:lnTo>
                    <a:pt x="2756" y="1426"/>
                  </a:lnTo>
                  <a:lnTo>
                    <a:pt x="2789" y="1565"/>
                  </a:lnTo>
                  <a:lnTo>
                    <a:pt x="2857" y="1565"/>
                  </a:lnTo>
                  <a:lnTo>
                    <a:pt x="2959" y="1565"/>
                  </a:lnTo>
                  <a:lnTo>
                    <a:pt x="2925" y="1460"/>
                  </a:lnTo>
                  <a:lnTo>
                    <a:pt x="2993" y="1460"/>
                  </a:lnTo>
                  <a:lnTo>
                    <a:pt x="3095" y="1530"/>
                  </a:lnTo>
                  <a:lnTo>
                    <a:pt x="3164" y="1530"/>
                  </a:lnTo>
                  <a:lnTo>
                    <a:pt x="3300" y="1635"/>
                  </a:lnTo>
                  <a:lnTo>
                    <a:pt x="3367" y="1635"/>
                  </a:lnTo>
                  <a:lnTo>
                    <a:pt x="3436" y="1565"/>
                  </a:lnTo>
                  <a:lnTo>
                    <a:pt x="3503" y="1599"/>
                  </a:lnTo>
                  <a:lnTo>
                    <a:pt x="3470" y="1704"/>
                  </a:lnTo>
                  <a:lnTo>
                    <a:pt x="3503" y="1774"/>
                  </a:lnTo>
                  <a:lnTo>
                    <a:pt x="3470" y="1878"/>
                  </a:lnTo>
                  <a:lnTo>
                    <a:pt x="3503" y="1913"/>
                  </a:lnTo>
                  <a:lnTo>
                    <a:pt x="3503" y="2087"/>
                  </a:lnTo>
                  <a:lnTo>
                    <a:pt x="3673" y="2365"/>
                  </a:lnTo>
                  <a:lnTo>
                    <a:pt x="3809" y="2399"/>
                  </a:lnTo>
                  <a:lnTo>
                    <a:pt x="3878" y="2468"/>
                  </a:lnTo>
                  <a:lnTo>
                    <a:pt x="4014" y="2468"/>
                  </a:lnTo>
                  <a:lnTo>
                    <a:pt x="4048" y="2643"/>
                  </a:lnTo>
                  <a:lnTo>
                    <a:pt x="4115" y="2747"/>
                  </a:lnTo>
                  <a:lnTo>
                    <a:pt x="4115" y="2886"/>
                  </a:lnTo>
                  <a:lnTo>
                    <a:pt x="4184" y="3025"/>
                  </a:lnTo>
                  <a:lnTo>
                    <a:pt x="3946" y="3199"/>
                  </a:lnTo>
                  <a:lnTo>
                    <a:pt x="3742" y="3164"/>
                  </a:lnTo>
                  <a:lnTo>
                    <a:pt x="3640" y="3164"/>
                  </a:lnTo>
                  <a:lnTo>
                    <a:pt x="3503" y="3129"/>
                  </a:lnTo>
                  <a:lnTo>
                    <a:pt x="3436" y="3268"/>
                  </a:lnTo>
                  <a:lnTo>
                    <a:pt x="3164" y="3581"/>
                  </a:lnTo>
                  <a:lnTo>
                    <a:pt x="3061" y="3581"/>
                  </a:lnTo>
                  <a:lnTo>
                    <a:pt x="3028" y="3512"/>
                  </a:lnTo>
                  <a:lnTo>
                    <a:pt x="2823" y="3373"/>
                  </a:lnTo>
                  <a:lnTo>
                    <a:pt x="2789" y="3268"/>
                  </a:lnTo>
                  <a:lnTo>
                    <a:pt x="2721" y="3234"/>
                  </a:lnTo>
                  <a:lnTo>
                    <a:pt x="2551" y="3234"/>
                  </a:lnTo>
                  <a:lnTo>
                    <a:pt x="2449" y="3164"/>
                  </a:lnTo>
                  <a:lnTo>
                    <a:pt x="2211" y="3164"/>
                  </a:lnTo>
                  <a:lnTo>
                    <a:pt x="2075" y="3234"/>
                  </a:lnTo>
                  <a:lnTo>
                    <a:pt x="2007" y="3095"/>
                  </a:lnTo>
                  <a:lnTo>
                    <a:pt x="1870" y="3060"/>
                  </a:lnTo>
                  <a:lnTo>
                    <a:pt x="1837" y="2956"/>
                  </a:lnTo>
                  <a:lnTo>
                    <a:pt x="1701" y="2990"/>
                  </a:lnTo>
                  <a:lnTo>
                    <a:pt x="1701" y="2886"/>
                  </a:lnTo>
                  <a:lnTo>
                    <a:pt x="1633" y="2747"/>
                  </a:lnTo>
                  <a:lnTo>
                    <a:pt x="1531" y="2712"/>
                  </a:lnTo>
                  <a:lnTo>
                    <a:pt x="1531" y="2643"/>
                  </a:lnTo>
                  <a:lnTo>
                    <a:pt x="1462" y="2607"/>
                  </a:lnTo>
                  <a:lnTo>
                    <a:pt x="1428" y="2538"/>
                  </a:lnTo>
                  <a:lnTo>
                    <a:pt x="1395" y="2538"/>
                  </a:lnTo>
                  <a:lnTo>
                    <a:pt x="1395" y="2573"/>
                  </a:lnTo>
                  <a:lnTo>
                    <a:pt x="1292" y="2504"/>
                  </a:lnTo>
                  <a:lnTo>
                    <a:pt x="1292" y="2365"/>
                  </a:lnTo>
                  <a:lnTo>
                    <a:pt x="1326" y="2365"/>
                  </a:lnTo>
                  <a:lnTo>
                    <a:pt x="1326" y="2329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</p:grpSp>
      <p:sp>
        <p:nvSpPr>
          <p:cNvPr id="35" name="TextovéPole 62"/>
          <p:cNvSpPr txBox="1"/>
          <p:nvPr/>
        </p:nvSpPr>
        <p:spPr bwMode="auto">
          <a:xfrm>
            <a:off x="4548188" y="3265488"/>
            <a:ext cx="847725" cy="200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23 785 </a:t>
            </a:r>
            <a:endParaRPr lang="cs-CZ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ovéPole 75"/>
          <p:cNvSpPr txBox="1"/>
          <p:nvPr/>
        </p:nvSpPr>
        <p:spPr bwMode="auto">
          <a:xfrm>
            <a:off x="4794250" y="2660650"/>
            <a:ext cx="1008063" cy="679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27 901 </a:t>
            </a:r>
            <a:endParaRPr lang="cs-CZ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7654" name="Skupina 36"/>
          <p:cNvGrpSpPr>
            <a:grpSpLocks/>
          </p:cNvGrpSpPr>
          <p:nvPr/>
        </p:nvGrpSpPr>
        <p:grpSpPr bwMode="auto">
          <a:xfrm>
            <a:off x="2495550" y="1368425"/>
            <a:ext cx="7735888" cy="3660775"/>
            <a:chOff x="-651573" y="-596673"/>
            <a:chExt cx="7741759" cy="3666757"/>
          </a:xfrm>
        </p:grpSpPr>
        <p:sp>
          <p:nvSpPr>
            <p:cNvPr id="39" name="TextovéPole 63"/>
            <p:cNvSpPr txBox="1"/>
            <p:nvPr/>
          </p:nvSpPr>
          <p:spPr>
            <a:xfrm>
              <a:off x="1240575" y="2621677"/>
              <a:ext cx="848368" cy="25759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 smtClean="0">
                  <a:solidFill>
                    <a:srgbClr val="000000"/>
                  </a:solidFill>
                  <a:latin typeface="+mj-lt"/>
                </a:rPr>
                <a:t>20 911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0" name="TextovéPole 64"/>
            <p:cNvSpPr txBox="1"/>
            <p:nvPr/>
          </p:nvSpPr>
          <p:spPr>
            <a:xfrm>
              <a:off x="-311590" y="1295539"/>
              <a:ext cx="857901" cy="29575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22 576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1" name="TextovéPole 65"/>
            <p:cNvSpPr txBox="1"/>
            <p:nvPr/>
          </p:nvSpPr>
          <p:spPr>
            <a:xfrm>
              <a:off x="-651573" y="279469"/>
              <a:ext cx="772111" cy="25759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19 512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2" name="TextovéPole 66"/>
            <p:cNvSpPr txBox="1"/>
            <p:nvPr/>
          </p:nvSpPr>
          <p:spPr>
            <a:xfrm>
              <a:off x="444633" y="-273883"/>
              <a:ext cx="838836" cy="2194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21 031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3" name="TextovéPole 67"/>
            <p:cNvSpPr txBox="1"/>
            <p:nvPr/>
          </p:nvSpPr>
          <p:spPr>
            <a:xfrm>
              <a:off x="2185854" y="-596673"/>
              <a:ext cx="857901" cy="24805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21 980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4" name="TextovéPole 68"/>
            <p:cNvSpPr txBox="1"/>
            <p:nvPr/>
          </p:nvSpPr>
          <p:spPr>
            <a:xfrm>
              <a:off x="3197859" y="134770"/>
              <a:ext cx="800707" cy="2289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21 084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5" name="TextovéPole 69"/>
            <p:cNvSpPr txBox="1"/>
            <p:nvPr/>
          </p:nvSpPr>
          <p:spPr>
            <a:xfrm>
              <a:off x="3720543" y="1015682"/>
              <a:ext cx="743514" cy="2194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21 260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6" name="TextovéPole 70"/>
            <p:cNvSpPr txBox="1"/>
            <p:nvPr/>
          </p:nvSpPr>
          <p:spPr>
            <a:xfrm>
              <a:off x="2969086" y="1944297"/>
              <a:ext cx="791175" cy="2464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21 344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7" name="TextovéPole 71"/>
            <p:cNvSpPr txBox="1"/>
            <p:nvPr/>
          </p:nvSpPr>
          <p:spPr>
            <a:xfrm>
              <a:off x="4413218" y="2812489"/>
              <a:ext cx="800707" cy="25759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21 831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8" name="TextovéPole 72"/>
            <p:cNvSpPr txBox="1"/>
            <p:nvPr/>
          </p:nvSpPr>
          <p:spPr>
            <a:xfrm>
              <a:off x="4905716" y="1511792"/>
              <a:ext cx="722861" cy="2194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21 184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9" name="TextovéPole 73"/>
            <p:cNvSpPr txBox="1"/>
            <p:nvPr/>
          </p:nvSpPr>
          <p:spPr>
            <a:xfrm>
              <a:off x="6308543" y="1427517"/>
              <a:ext cx="781643" cy="200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22 023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50" name="TextovéPole 74"/>
            <p:cNvSpPr txBox="1"/>
            <p:nvPr/>
          </p:nvSpPr>
          <p:spPr>
            <a:xfrm>
              <a:off x="5766794" y="2370443"/>
              <a:ext cx="714917" cy="2289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+mj-lt"/>
                </a:rPr>
                <a:t>20 974 </a:t>
              </a:r>
              <a:endParaRPr lang="cs-CZ" sz="24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51" name="TextovéPole 75"/>
            <p:cNvSpPr txBox="1"/>
            <p:nvPr/>
          </p:nvSpPr>
          <p:spPr>
            <a:xfrm>
              <a:off x="1563081" y="657912"/>
              <a:ext cx="610063" cy="200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 sz="3200" b="1" dirty="0">
                <a:solidFill>
                  <a:schemeClr val="bg1"/>
                </a:solidFill>
                <a:latin typeface="Futura Bk" pitchFamily="34" charset="0"/>
              </a:endParaRPr>
            </a:p>
          </p:txBody>
        </p:sp>
      </p:grpSp>
      <p:grpSp>
        <p:nvGrpSpPr>
          <p:cNvPr id="27655" name="Skupina 51"/>
          <p:cNvGrpSpPr>
            <a:grpSpLocks/>
          </p:cNvGrpSpPr>
          <p:nvPr/>
        </p:nvGrpSpPr>
        <p:grpSpPr bwMode="auto">
          <a:xfrm>
            <a:off x="8409781" y="768901"/>
            <a:ext cx="2570610" cy="1558373"/>
            <a:chOff x="-44110" y="0"/>
            <a:chExt cx="1834810" cy="1114425"/>
          </a:xfrm>
        </p:grpSpPr>
        <p:sp>
          <p:nvSpPr>
            <p:cNvPr id="27657" name="AutoShape 2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7907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7658" name="Rectangle 27"/>
            <p:cNvSpPr>
              <a:spLocks noChangeArrowheads="1"/>
            </p:cNvSpPr>
            <p:nvPr/>
          </p:nvSpPr>
          <p:spPr bwMode="auto">
            <a:xfrm>
              <a:off x="1123949" y="371475"/>
              <a:ext cx="638175" cy="180975"/>
            </a:xfrm>
            <a:prstGeom prst="rect">
              <a:avLst/>
            </a:prstGeom>
            <a:solidFill>
              <a:srgbClr val="F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7659" name="Rectangle 28"/>
            <p:cNvSpPr>
              <a:spLocks noChangeArrowheads="1"/>
            </p:cNvSpPr>
            <p:nvPr/>
          </p:nvSpPr>
          <p:spPr bwMode="auto">
            <a:xfrm>
              <a:off x="1123949" y="552451"/>
              <a:ext cx="638175" cy="171450"/>
            </a:xfrm>
            <a:prstGeom prst="rect">
              <a:avLst/>
            </a:prstGeom>
            <a:solidFill>
              <a:srgbClr val="FF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7660" name="Rectangle 29"/>
            <p:cNvSpPr>
              <a:spLocks noChangeArrowheads="1"/>
            </p:cNvSpPr>
            <p:nvPr/>
          </p:nvSpPr>
          <p:spPr bwMode="auto">
            <a:xfrm>
              <a:off x="1123949" y="726099"/>
              <a:ext cx="638175" cy="190500"/>
            </a:xfrm>
            <a:prstGeom prst="rect">
              <a:avLst/>
            </a:prstGeom>
            <a:solidFill>
              <a:srgbClr val="FF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7661" name="Rectangle 30"/>
            <p:cNvSpPr>
              <a:spLocks noChangeArrowheads="1"/>
            </p:cNvSpPr>
            <p:nvPr/>
          </p:nvSpPr>
          <p:spPr bwMode="auto">
            <a:xfrm>
              <a:off x="1123949" y="914401"/>
              <a:ext cx="638175" cy="168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7662" name="Rectangle 31"/>
            <p:cNvSpPr>
              <a:spLocks noChangeArrowheads="1"/>
            </p:cNvSpPr>
            <p:nvPr/>
          </p:nvSpPr>
          <p:spPr bwMode="auto">
            <a:xfrm>
              <a:off x="-44110" y="38099"/>
              <a:ext cx="15430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1600" b="1" dirty="0">
                  <a:solidFill>
                    <a:srgbClr val="000000"/>
                  </a:solidFill>
                  <a:latin typeface="+mj-lt"/>
                </a:rPr>
                <a:t>Relace k mediánu za ČR</a:t>
              </a:r>
            </a:p>
            <a:p>
              <a:endParaRPr lang="cs-CZ" altLang="cs-CZ" sz="16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663" name="Rectangle 32"/>
            <p:cNvSpPr>
              <a:spLocks noChangeArrowheads="1"/>
            </p:cNvSpPr>
            <p:nvPr/>
          </p:nvSpPr>
          <p:spPr bwMode="auto">
            <a:xfrm>
              <a:off x="628650" y="228600"/>
              <a:ext cx="4476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 dirty="0">
                  <a:solidFill>
                    <a:srgbClr val="000000"/>
                  </a:solidFill>
                  <a:latin typeface="+mj-lt"/>
                </a:rPr>
                <a:t>do  97 %</a:t>
              </a:r>
            </a:p>
          </p:txBody>
        </p:sp>
        <p:sp>
          <p:nvSpPr>
            <p:cNvPr id="27664" name="Rectangle 33"/>
            <p:cNvSpPr>
              <a:spLocks noChangeArrowheads="1"/>
            </p:cNvSpPr>
            <p:nvPr/>
          </p:nvSpPr>
          <p:spPr bwMode="auto">
            <a:xfrm>
              <a:off x="295275" y="400050"/>
              <a:ext cx="7905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 dirty="0">
                  <a:solidFill>
                    <a:srgbClr val="000000"/>
                  </a:solidFill>
                  <a:latin typeface="Futura Bk"/>
                </a:rPr>
                <a:t>od  97 do </a:t>
              </a:r>
              <a:r>
                <a:rPr lang="cs-CZ" altLang="cs-CZ" sz="1600" dirty="0">
                  <a:solidFill>
                    <a:srgbClr val="000000"/>
                  </a:solidFill>
                  <a:latin typeface="+mj-lt"/>
                </a:rPr>
                <a:t>99</a:t>
              </a:r>
              <a:r>
                <a:rPr lang="cs-CZ" altLang="cs-CZ" sz="1600" dirty="0">
                  <a:solidFill>
                    <a:srgbClr val="000000"/>
                  </a:solidFill>
                  <a:latin typeface="Futura Bk"/>
                </a:rPr>
                <a:t> %</a:t>
              </a:r>
            </a:p>
          </p:txBody>
        </p:sp>
        <p:sp>
          <p:nvSpPr>
            <p:cNvPr id="27665" name="Rectangle 34"/>
            <p:cNvSpPr>
              <a:spLocks noChangeArrowheads="1"/>
            </p:cNvSpPr>
            <p:nvPr/>
          </p:nvSpPr>
          <p:spPr bwMode="auto">
            <a:xfrm>
              <a:off x="238125" y="581025"/>
              <a:ext cx="85725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 dirty="0">
                  <a:solidFill>
                    <a:srgbClr val="000000"/>
                  </a:solidFill>
                  <a:latin typeface="+mj-lt"/>
                </a:rPr>
                <a:t>od  99 do 101 %</a:t>
              </a:r>
            </a:p>
          </p:txBody>
        </p:sp>
        <p:sp>
          <p:nvSpPr>
            <p:cNvPr id="27666" name="Rectangle 35"/>
            <p:cNvSpPr>
              <a:spLocks noChangeArrowheads="1"/>
            </p:cNvSpPr>
            <p:nvPr/>
          </p:nvSpPr>
          <p:spPr bwMode="auto">
            <a:xfrm>
              <a:off x="171450" y="762000"/>
              <a:ext cx="904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 dirty="0">
                  <a:solidFill>
                    <a:srgbClr val="000000"/>
                  </a:solidFill>
                  <a:latin typeface="+mj-lt"/>
                </a:rPr>
                <a:t>od 101 do </a:t>
              </a:r>
              <a:r>
                <a:rPr lang="cs-CZ" altLang="cs-CZ" sz="1600" dirty="0" smtClean="0">
                  <a:solidFill>
                    <a:srgbClr val="000000"/>
                  </a:solidFill>
                  <a:latin typeface="+mj-lt"/>
                </a:rPr>
                <a:t>103 </a:t>
              </a:r>
              <a:r>
                <a:rPr lang="cs-CZ" altLang="cs-CZ" sz="1600" dirty="0">
                  <a:solidFill>
                    <a:srgbClr val="000000"/>
                  </a:solidFill>
                  <a:latin typeface="+mj-lt"/>
                </a:rPr>
                <a:t>%</a:t>
              </a:r>
            </a:p>
          </p:txBody>
        </p:sp>
        <p:sp>
          <p:nvSpPr>
            <p:cNvPr id="27667" name="Rectangle 36"/>
            <p:cNvSpPr>
              <a:spLocks noChangeArrowheads="1"/>
            </p:cNvSpPr>
            <p:nvPr/>
          </p:nvSpPr>
          <p:spPr bwMode="auto">
            <a:xfrm>
              <a:off x="495300" y="933450"/>
              <a:ext cx="6000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600" dirty="0">
                  <a:solidFill>
                    <a:srgbClr val="000000"/>
                  </a:solidFill>
                  <a:latin typeface="Futura Bk"/>
                </a:rPr>
                <a:t>nad 103 %</a:t>
              </a:r>
            </a:p>
          </p:txBody>
        </p:sp>
        <p:sp>
          <p:nvSpPr>
            <p:cNvPr id="27668" name="Rectangle 27"/>
            <p:cNvSpPr>
              <a:spLocks noChangeArrowheads="1"/>
            </p:cNvSpPr>
            <p:nvPr/>
          </p:nvSpPr>
          <p:spPr bwMode="auto">
            <a:xfrm>
              <a:off x="1123949" y="213945"/>
              <a:ext cx="638175" cy="1670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27656" name="TextovéPole 51"/>
          <p:cNvSpPr txBox="1">
            <a:spLocks noChangeArrowheads="1"/>
          </p:cNvSpPr>
          <p:nvPr/>
        </p:nvSpPr>
        <p:spPr bwMode="auto">
          <a:xfrm>
            <a:off x="8631238" y="5403850"/>
            <a:ext cx="2647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200"/>
              <a:t>Podnikatelská sféra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9413" y="214313"/>
            <a:ext cx="9845675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Medián hrubých měsíčních platů dle krajů 2014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8675" name="GrafMZS4_1"/>
          <p:cNvGrpSpPr>
            <a:grpSpLocks/>
          </p:cNvGrpSpPr>
          <p:nvPr/>
        </p:nvGrpSpPr>
        <p:grpSpPr bwMode="auto">
          <a:xfrm>
            <a:off x="2216150" y="844550"/>
            <a:ext cx="8631238" cy="4932363"/>
            <a:chOff x="0" y="0"/>
            <a:chExt cx="9123536" cy="5364417"/>
          </a:xfrm>
        </p:grpSpPr>
        <p:sp>
          <p:nvSpPr>
            <p:cNvPr id="6" name="LAU CZ041 median"/>
            <p:cNvSpPr>
              <a:spLocks/>
            </p:cNvSpPr>
            <p:nvPr/>
          </p:nvSpPr>
          <p:spPr bwMode="auto">
            <a:xfrm>
              <a:off x="0" y="1176156"/>
              <a:ext cx="1598970" cy="1190499"/>
            </a:xfrm>
            <a:custGeom>
              <a:avLst/>
              <a:gdLst/>
              <a:ahLst/>
              <a:cxnLst>
                <a:cxn ang="0">
                  <a:pos x="1701" y="2018"/>
                </a:cxn>
                <a:cxn ang="0">
                  <a:pos x="2007" y="2018"/>
                </a:cxn>
                <a:cxn ang="0">
                  <a:pos x="2347" y="1669"/>
                </a:cxn>
                <a:cxn ang="0">
                  <a:pos x="2551" y="1739"/>
                </a:cxn>
                <a:cxn ang="0">
                  <a:pos x="2619" y="1774"/>
                </a:cxn>
                <a:cxn ang="0">
                  <a:pos x="2722" y="1600"/>
                </a:cxn>
                <a:cxn ang="0">
                  <a:pos x="2858" y="1426"/>
                </a:cxn>
                <a:cxn ang="0">
                  <a:pos x="2858" y="1322"/>
                </a:cxn>
                <a:cxn ang="0">
                  <a:pos x="2756" y="1252"/>
                </a:cxn>
                <a:cxn ang="0">
                  <a:pos x="2823" y="1183"/>
                </a:cxn>
                <a:cxn ang="0">
                  <a:pos x="2858" y="1113"/>
                </a:cxn>
                <a:cxn ang="0">
                  <a:pos x="2756" y="939"/>
                </a:cxn>
                <a:cxn ang="0">
                  <a:pos x="2756" y="903"/>
                </a:cxn>
                <a:cxn ang="0">
                  <a:pos x="2722" y="766"/>
                </a:cxn>
                <a:cxn ang="0">
                  <a:pos x="2789" y="627"/>
                </a:cxn>
                <a:cxn ang="0">
                  <a:pos x="2722" y="417"/>
                </a:cxn>
                <a:cxn ang="0">
                  <a:pos x="2450" y="383"/>
                </a:cxn>
                <a:cxn ang="0">
                  <a:pos x="2415" y="244"/>
                </a:cxn>
                <a:cxn ang="0">
                  <a:pos x="2143" y="209"/>
                </a:cxn>
                <a:cxn ang="0">
                  <a:pos x="1837" y="0"/>
                </a:cxn>
                <a:cxn ang="0">
                  <a:pos x="1633" y="36"/>
                </a:cxn>
                <a:cxn ang="0">
                  <a:pos x="1497" y="175"/>
                </a:cxn>
                <a:cxn ang="0">
                  <a:pos x="1361" y="105"/>
                </a:cxn>
                <a:cxn ang="0">
                  <a:pos x="1259" y="139"/>
                </a:cxn>
                <a:cxn ang="0">
                  <a:pos x="1020" y="209"/>
                </a:cxn>
                <a:cxn ang="0">
                  <a:pos x="884" y="314"/>
                </a:cxn>
                <a:cxn ang="0">
                  <a:pos x="748" y="453"/>
                </a:cxn>
                <a:cxn ang="0">
                  <a:pos x="714" y="557"/>
                </a:cxn>
                <a:cxn ang="0">
                  <a:pos x="612" y="731"/>
                </a:cxn>
                <a:cxn ang="0">
                  <a:pos x="544" y="974"/>
                </a:cxn>
                <a:cxn ang="0">
                  <a:pos x="442" y="939"/>
                </a:cxn>
                <a:cxn ang="0">
                  <a:pos x="340" y="696"/>
                </a:cxn>
                <a:cxn ang="0">
                  <a:pos x="408" y="661"/>
                </a:cxn>
                <a:cxn ang="0">
                  <a:pos x="272" y="557"/>
                </a:cxn>
                <a:cxn ang="0">
                  <a:pos x="170" y="383"/>
                </a:cxn>
                <a:cxn ang="0">
                  <a:pos x="0" y="348"/>
                </a:cxn>
                <a:cxn ang="0">
                  <a:pos x="102" y="522"/>
                </a:cxn>
                <a:cxn ang="0">
                  <a:pos x="170" y="731"/>
                </a:cxn>
                <a:cxn ang="0">
                  <a:pos x="204" y="1218"/>
                </a:cxn>
                <a:cxn ang="0">
                  <a:pos x="748" y="1704"/>
                </a:cxn>
                <a:cxn ang="0">
                  <a:pos x="884" y="1774"/>
                </a:cxn>
                <a:cxn ang="0">
                  <a:pos x="986" y="2052"/>
                </a:cxn>
                <a:cxn ang="0">
                  <a:pos x="1089" y="2121"/>
                </a:cxn>
                <a:cxn ang="0">
                  <a:pos x="1292" y="2121"/>
                </a:cxn>
                <a:cxn ang="0">
                  <a:pos x="1395" y="2018"/>
                </a:cxn>
              </a:cxnLst>
              <a:rect l="0" t="0" r="r" b="b"/>
              <a:pathLst>
                <a:path w="2892" h="2121">
                  <a:moveTo>
                    <a:pt x="1667" y="1982"/>
                  </a:moveTo>
                  <a:lnTo>
                    <a:pt x="1701" y="2018"/>
                  </a:lnTo>
                  <a:lnTo>
                    <a:pt x="1871" y="2052"/>
                  </a:lnTo>
                  <a:lnTo>
                    <a:pt x="2007" y="2018"/>
                  </a:lnTo>
                  <a:lnTo>
                    <a:pt x="2041" y="1878"/>
                  </a:lnTo>
                  <a:lnTo>
                    <a:pt x="2347" y="1669"/>
                  </a:lnTo>
                  <a:lnTo>
                    <a:pt x="2517" y="1669"/>
                  </a:lnTo>
                  <a:lnTo>
                    <a:pt x="2551" y="1739"/>
                  </a:lnTo>
                  <a:lnTo>
                    <a:pt x="2586" y="1739"/>
                  </a:lnTo>
                  <a:lnTo>
                    <a:pt x="2619" y="1774"/>
                  </a:lnTo>
                  <a:lnTo>
                    <a:pt x="2687" y="1774"/>
                  </a:lnTo>
                  <a:lnTo>
                    <a:pt x="2722" y="1600"/>
                  </a:lnTo>
                  <a:lnTo>
                    <a:pt x="2858" y="1530"/>
                  </a:lnTo>
                  <a:lnTo>
                    <a:pt x="2858" y="1426"/>
                  </a:lnTo>
                  <a:lnTo>
                    <a:pt x="2892" y="1391"/>
                  </a:lnTo>
                  <a:lnTo>
                    <a:pt x="2858" y="1322"/>
                  </a:lnTo>
                  <a:lnTo>
                    <a:pt x="2756" y="1322"/>
                  </a:lnTo>
                  <a:lnTo>
                    <a:pt x="2756" y="1252"/>
                  </a:lnTo>
                  <a:lnTo>
                    <a:pt x="2858" y="1252"/>
                  </a:lnTo>
                  <a:lnTo>
                    <a:pt x="2823" y="1183"/>
                  </a:lnTo>
                  <a:lnTo>
                    <a:pt x="2858" y="1147"/>
                  </a:lnTo>
                  <a:lnTo>
                    <a:pt x="2858" y="1113"/>
                  </a:lnTo>
                  <a:lnTo>
                    <a:pt x="2756" y="974"/>
                  </a:lnTo>
                  <a:lnTo>
                    <a:pt x="2756" y="939"/>
                  </a:lnTo>
                  <a:lnTo>
                    <a:pt x="2787" y="907"/>
                  </a:lnTo>
                  <a:lnTo>
                    <a:pt x="2756" y="903"/>
                  </a:lnTo>
                  <a:lnTo>
                    <a:pt x="2756" y="800"/>
                  </a:lnTo>
                  <a:lnTo>
                    <a:pt x="2722" y="766"/>
                  </a:lnTo>
                  <a:lnTo>
                    <a:pt x="2722" y="696"/>
                  </a:lnTo>
                  <a:lnTo>
                    <a:pt x="2789" y="627"/>
                  </a:lnTo>
                  <a:lnTo>
                    <a:pt x="2789" y="488"/>
                  </a:lnTo>
                  <a:lnTo>
                    <a:pt x="2722" y="417"/>
                  </a:lnTo>
                  <a:lnTo>
                    <a:pt x="2483" y="417"/>
                  </a:lnTo>
                  <a:lnTo>
                    <a:pt x="2450" y="383"/>
                  </a:lnTo>
                  <a:lnTo>
                    <a:pt x="2483" y="278"/>
                  </a:lnTo>
                  <a:lnTo>
                    <a:pt x="2415" y="244"/>
                  </a:lnTo>
                  <a:lnTo>
                    <a:pt x="2347" y="244"/>
                  </a:lnTo>
                  <a:lnTo>
                    <a:pt x="2143" y="209"/>
                  </a:lnTo>
                  <a:lnTo>
                    <a:pt x="2109" y="139"/>
                  </a:lnTo>
                  <a:lnTo>
                    <a:pt x="1837" y="0"/>
                  </a:lnTo>
                  <a:lnTo>
                    <a:pt x="1769" y="36"/>
                  </a:lnTo>
                  <a:lnTo>
                    <a:pt x="1633" y="36"/>
                  </a:lnTo>
                  <a:lnTo>
                    <a:pt x="1599" y="105"/>
                  </a:lnTo>
                  <a:lnTo>
                    <a:pt x="1497" y="175"/>
                  </a:lnTo>
                  <a:lnTo>
                    <a:pt x="1463" y="105"/>
                  </a:lnTo>
                  <a:lnTo>
                    <a:pt x="1361" y="105"/>
                  </a:lnTo>
                  <a:lnTo>
                    <a:pt x="1292" y="70"/>
                  </a:lnTo>
                  <a:lnTo>
                    <a:pt x="1259" y="139"/>
                  </a:lnTo>
                  <a:lnTo>
                    <a:pt x="1123" y="139"/>
                  </a:lnTo>
                  <a:lnTo>
                    <a:pt x="1020" y="209"/>
                  </a:lnTo>
                  <a:lnTo>
                    <a:pt x="986" y="348"/>
                  </a:lnTo>
                  <a:lnTo>
                    <a:pt x="884" y="314"/>
                  </a:lnTo>
                  <a:lnTo>
                    <a:pt x="850" y="383"/>
                  </a:lnTo>
                  <a:lnTo>
                    <a:pt x="748" y="453"/>
                  </a:lnTo>
                  <a:lnTo>
                    <a:pt x="748" y="522"/>
                  </a:lnTo>
                  <a:lnTo>
                    <a:pt x="714" y="557"/>
                  </a:lnTo>
                  <a:lnTo>
                    <a:pt x="612" y="627"/>
                  </a:lnTo>
                  <a:lnTo>
                    <a:pt x="612" y="731"/>
                  </a:lnTo>
                  <a:lnTo>
                    <a:pt x="578" y="731"/>
                  </a:lnTo>
                  <a:lnTo>
                    <a:pt x="544" y="974"/>
                  </a:lnTo>
                  <a:lnTo>
                    <a:pt x="511" y="1009"/>
                  </a:lnTo>
                  <a:lnTo>
                    <a:pt x="442" y="939"/>
                  </a:lnTo>
                  <a:lnTo>
                    <a:pt x="408" y="731"/>
                  </a:lnTo>
                  <a:lnTo>
                    <a:pt x="340" y="696"/>
                  </a:lnTo>
                  <a:lnTo>
                    <a:pt x="340" y="661"/>
                  </a:lnTo>
                  <a:lnTo>
                    <a:pt x="408" y="661"/>
                  </a:lnTo>
                  <a:lnTo>
                    <a:pt x="408" y="592"/>
                  </a:lnTo>
                  <a:lnTo>
                    <a:pt x="272" y="557"/>
                  </a:lnTo>
                  <a:lnTo>
                    <a:pt x="272" y="453"/>
                  </a:lnTo>
                  <a:lnTo>
                    <a:pt x="170" y="383"/>
                  </a:lnTo>
                  <a:lnTo>
                    <a:pt x="102" y="383"/>
                  </a:lnTo>
                  <a:lnTo>
                    <a:pt x="0" y="348"/>
                  </a:lnTo>
                  <a:lnTo>
                    <a:pt x="34" y="453"/>
                  </a:lnTo>
                  <a:lnTo>
                    <a:pt x="102" y="522"/>
                  </a:lnTo>
                  <a:lnTo>
                    <a:pt x="0" y="661"/>
                  </a:lnTo>
                  <a:lnTo>
                    <a:pt x="170" y="731"/>
                  </a:lnTo>
                  <a:lnTo>
                    <a:pt x="272" y="939"/>
                  </a:lnTo>
                  <a:lnTo>
                    <a:pt x="204" y="1218"/>
                  </a:lnTo>
                  <a:lnTo>
                    <a:pt x="714" y="1635"/>
                  </a:lnTo>
                  <a:lnTo>
                    <a:pt x="748" y="1704"/>
                  </a:lnTo>
                  <a:lnTo>
                    <a:pt x="817" y="1704"/>
                  </a:lnTo>
                  <a:lnTo>
                    <a:pt x="884" y="1774"/>
                  </a:lnTo>
                  <a:lnTo>
                    <a:pt x="850" y="1913"/>
                  </a:lnTo>
                  <a:lnTo>
                    <a:pt x="986" y="2052"/>
                  </a:lnTo>
                  <a:lnTo>
                    <a:pt x="1055" y="2052"/>
                  </a:lnTo>
                  <a:lnTo>
                    <a:pt x="1089" y="2121"/>
                  </a:lnTo>
                  <a:lnTo>
                    <a:pt x="1259" y="2018"/>
                  </a:lnTo>
                  <a:lnTo>
                    <a:pt x="1292" y="2121"/>
                  </a:lnTo>
                  <a:lnTo>
                    <a:pt x="1395" y="2052"/>
                  </a:lnTo>
                  <a:lnTo>
                    <a:pt x="1395" y="2018"/>
                  </a:lnTo>
                  <a:lnTo>
                    <a:pt x="1667" y="1982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7" name="LAU CZ042 median"/>
            <p:cNvSpPr>
              <a:spLocks/>
            </p:cNvSpPr>
            <p:nvPr/>
          </p:nvSpPr>
          <p:spPr bwMode="auto">
            <a:xfrm>
              <a:off x="1160037" y="0"/>
              <a:ext cx="2335751" cy="2022414"/>
            </a:xfrm>
            <a:custGeom>
              <a:avLst/>
              <a:gdLst/>
              <a:ahLst/>
              <a:cxnLst>
                <a:cxn ang="0">
                  <a:pos x="2483" y="2748"/>
                </a:cxn>
                <a:cxn ang="0">
                  <a:pos x="2347" y="2921"/>
                </a:cxn>
                <a:cxn ang="0">
                  <a:pos x="2075" y="3060"/>
                </a:cxn>
                <a:cxn ang="0">
                  <a:pos x="1905" y="3095"/>
                </a:cxn>
                <a:cxn ang="0">
                  <a:pos x="1700" y="3060"/>
                </a:cxn>
                <a:cxn ang="0">
                  <a:pos x="1531" y="3234"/>
                </a:cxn>
                <a:cxn ang="0">
                  <a:pos x="1258" y="3478"/>
                </a:cxn>
                <a:cxn ang="0">
                  <a:pos x="1055" y="3547"/>
                </a:cxn>
                <a:cxn ang="0">
                  <a:pos x="919" y="3547"/>
                </a:cxn>
                <a:cxn ang="0">
                  <a:pos x="783" y="3512"/>
                </a:cxn>
                <a:cxn ang="0">
                  <a:pos x="647" y="3373"/>
                </a:cxn>
                <a:cxn ang="0">
                  <a:pos x="749" y="3268"/>
                </a:cxn>
                <a:cxn ang="0">
                  <a:pos x="647" y="3059"/>
                </a:cxn>
                <a:cxn ang="0">
                  <a:pos x="647" y="2921"/>
                </a:cxn>
                <a:cxn ang="0">
                  <a:pos x="680" y="2748"/>
                </a:cxn>
                <a:cxn ang="0">
                  <a:pos x="374" y="2538"/>
                </a:cxn>
                <a:cxn ang="0">
                  <a:pos x="306" y="2365"/>
                </a:cxn>
                <a:cxn ang="0">
                  <a:pos x="0" y="2260"/>
                </a:cxn>
                <a:cxn ang="0">
                  <a:pos x="205" y="1982"/>
                </a:cxn>
                <a:cxn ang="0">
                  <a:pos x="477" y="1913"/>
                </a:cxn>
                <a:cxn ang="0">
                  <a:pos x="749" y="1739"/>
                </a:cxn>
                <a:cxn ang="0">
                  <a:pos x="850" y="1704"/>
                </a:cxn>
                <a:cxn ang="0">
                  <a:pos x="952" y="1600"/>
                </a:cxn>
                <a:cxn ang="0">
                  <a:pos x="1055" y="1461"/>
                </a:cxn>
                <a:cxn ang="0">
                  <a:pos x="1225" y="1600"/>
                </a:cxn>
                <a:cxn ang="0">
                  <a:pos x="1463" y="1252"/>
                </a:cxn>
                <a:cxn ang="0">
                  <a:pos x="1735" y="1149"/>
                </a:cxn>
                <a:cxn ang="0">
                  <a:pos x="2313" y="1149"/>
                </a:cxn>
                <a:cxn ang="0">
                  <a:pos x="2483" y="835"/>
                </a:cxn>
                <a:cxn ang="0">
                  <a:pos x="2755" y="905"/>
                </a:cxn>
                <a:cxn ang="0">
                  <a:pos x="3164" y="731"/>
                </a:cxn>
                <a:cxn ang="0">
                  <a:pos x="3436" y="592"/>
                </a:cxn>
                <a:cxn ang="0">
                  <a:pos x="3503" y="417"/>
                </a:cxn>
                <a:cxn ang="0">
                  <a:pos x="3402" y="278"/>
                </a:cxn>
                <a:cxn ang="0">
                  <a:pos x="3231" y="209"/>
                </a:cxn>
                <a:cxn ang="0">
                  <a:pos x="3367" y="0"/>
                </a:cxn>
                <a:cxn ang="0">
                  <a:pos x="3606" y="139"/>
                </a:cxn>
                <a:cxn ang="0">
                  <a:pos x="3810" y="105"/>
                </a:cxn>
                <a:cxn ang="0">
                  <a:pos x="4048" y="278"/>
                </a:cxn>
                <a:cxn ang="0">
                  <a:pos x="3980" y="557"/>
                </a:cxn>
                <a:cxn ang="0">
                  <a:pos x="4150" y="557"/>
                </a:cxn>
                <a:cxn ang="0">
                  <a:pos x="3946" y="974"/>
                </a:cxn>
                <a:cxn ang="0">
                  <a:pos x="3775" y="939"/>
                </a:cxn>
                <a:cxn ang="0">
                  <a:pos x="3606" y="1149"/>
                </a:cxn>
                <a:cxn ang="0">
                  <a:pos x="3436" y="1427"/>
                </a:cxn>
                <a:cxn ang="0">
                  <a:pos x="3436" y="1530"/>
                </a:cxn>
                <a:cxn ang="0">
                  <a:pos x="3674" y="2260"/>
                </a:cxn>
                <a:cxn ang="0">
                  <a:pos x="3538" y="2435"/>
                </a:cxn>
                <a:cxn ang="0">
                  <a:pos x="3402" y="2399"/>
                </a:cxn>
                <a:cxn ang="0">
                  <a:pos x="3367" y="2713"/>
                </a:cxn>
                <a:cxn ang="0">
                  <a:pos x="3130" y="2748"/>
                </a:cxn>
                <a:cxn ang="0">
                  <a:pos x="2891" y="2748"/>
                </a:cxn>
              </a:cxnLst>
              <a:rect l="0" t="0" r="r" b="b"/>
              <a:pathLst>
                <a:path w="4150" h="3617">
                  <a:moveTo>
                    <a:pt x="2586" y="2678"/>
                  </a:moveTo>
                  <a:lnTo>
                    <a:pt x="2517" y="2678"/>
                  </a:lnTo>
                  <a:lnTo>
                    <a:pt x="2483" y="2748"/>
                  </a:lnTo>
                  <a:lnTo>
                    <a:pt x="2483" y="2852"/>
                  </a:lnTo>
                  <a:lnTo>
                    <a:pt x="2381" y="2852"/>
                  </a:lnTo>
                  <a:lnTo>
                    <a:pt x="2347" y="2921"/>
                  </a:lnTo>
                  <a:lnTo>
                    <a:pt x="2177" y="2956"/>
                  </a:lnTo>
                  <a:lnTo>
                    <a:pt x="2143" y="3060"/>
                  </a:lnTo>
                  <a:lnTo>
                    <a:pt x="2075" y="3060"/>
                  </a:lnTo>
                  <a:lnTo>
                    <a:pt x="2041" y="2991"/>
                  </a:lnTo>
                  <a:lnTo>
                    <a:pt x="2007" y="2991"/>
                  </a:lnTo>
                  <a:lnTo>
                    <a:pt x="1905" y="3095"/>
                  </a:lnTo>
                  <a:lnTo>
                    <a:pt x="1803" y="3130"/>
                  </a:lnTo>
                  <a:lnTo>
                    <a:pt x="1700" y="3130"/>
                  </a:lnTo>
                  <a:lnTo>
                    <a:pt x="1700" y="3060"/>
                  </a:lnTo>
                  <a:lnTo>
                    <a:pt x="1633" y="3060"/>
                  </a:lnTo>
                  <a:lnTo>
                    <a:pt x="1531" y="3165"/>
                  </a:lnTo>
                  <a:lnTo>
                    <a:pt x="1531" y="3234"/>
                  </a:lnTo>
                  <a:lnTo>
                    <a:pt x="1361" y="3234"/>
                  </a:lnTo>
                  <a:lnTo>
                    <a:pt x="1258" y="3339"/>
                  </a:lnTo>
                  <a:lnTo>
                    <a:pt x="1258" y="3478"/>
                  </a:lnTo>
                  <a:lnTo>
                    <a:pt x="1191" y="3478"/>
                  </a:lnTo>
                  <a:lnTo>
                    <a:pt x="1089" y="3512"/>
                  </a:lnTo>
                  <a:lnTo>
                    <a:pt x="1055" y="3547"/>
                  </a:lnTo>
                  <a:lnTo>
                    <a:pt x="952" y="3617"/>
                  </a:lnTo>
                  <a:lnTo>
                    <a:pt x="919" y="3617"/>
                  </a:lnTo>
                  <a:lnTo>
                    <a:pt x="919" y="3547"/>
                  </a:lnTo>
                  <a:lnTo>
                    <a:pt x="885" y="3547"/>
                  </a:lnTo>
                  <a:lnTo>
                    <a:pt x="850" y="3582"/>
                  </a:lnTo>
                  <a:lnTo>
                    <a:pt x="783" y="3512"/>
                  </a:lnTo>
                  <a:lnTo>
                    <a:pt x="749" y="3443"/>
                  </a:lnTo>
                  <a:lnTo>
                    <a:pt x="647" y="3443"/>
                  </a:lnTo>
                  <a:lnTo>
                    <a:pt x="647" y="3373"/>
                  </a:lnTo>
                  <a:lnTo>
                    <a:pt x="749" y="3373"/>
                  </a:lnTo>
                  <a:lnTo>
                    <a:pt x="714" y="3304"/>
                  </a:lnTo>
                  <a:lnTo>
                    <a:pt x="749" y="3268"/>
                  </a:lnTo>
                  <a:lnTo>
                    <a:pt x="749" y="3234"/>
                  </a:lnTo>
                  <a:lnTo>
                    <a:pt x="647" y="3095"/>
                  </a:lnTo>
                  <a:lnTo>
                    <a:pt x="647" y="3059"/>
                  </a:lnTo>
                  <a:lnTo>
                    <a:pt x="677" y="3028"/>
                  </a:lnTo>
                  <a:lnTo>
                    <a:pt x="647" y="3023"/>
                  </a:lnTo>
                  <a:lnTo>
                    <a:pt x="647" y="2921"/>
                  </a:lnTo>
                  <a:lnTo>
                    <a:pt x="613" y="2887"/>
                  </a:lnTo>
                  <a:lnTo>
                    <a:pt x="613" y="2817"/>
                  </a:lnTo>
                  <a:lnTo>
                    <a:pt x="680" y="2748"/>
                  </a:lnTo>
                  <a:lnTo>
                    <a:pt x="680" y="2609"/>
                  </a:lnTo>
                  <a:lnTo>
                    <a:pt x="613" y="2538"/>
                  </a:lnTo>
                  <a:lnTo>
                    <a:pt x="374" y="2538"/>
                  </a:lnTo>
                  <a:lnTo>
                    <a:pt x="341" y="2504"/>
                  </a:lnTo>
                  <a:lnTo>
                    <a:pt x="374" y="2399"/>
                  </a:lnTo>
                  <a:lnTo>
                    <a:pt x="306" y="2365"/>
                  </a:lnTo>
                  <a:lnTo>
                    <a:pt x="238" y="2365"/>
                  </a:lnTo>
                  <a:lnTo>
                    <a:pt x="34" y="2330"/>
                  </a:lnTo>
                  <a:lnTo>
                    <a:pt x="0" y="2260"/>
                  </a:lnTo>
                  <a:lnTo>
                    <a:pt x="68" y="2260"/>
                  </a:lnTo>
                  <a:lnTo>
                    <a:pt x="170" y="2191"/>
                  </a:lnTo>
                  <a:lnTo>
                    <a:pt x="205" y="1982"/>
                  </a:lnTo>
                  <a:lnTo>
                    <a:pt x="238" y="1948"/>
                  </a:lnTo>
                  <a:lnTo>
                    <a:pt x="374" y="1948"/>
                  </a:lnTo>
                  <a:lnTo>
                    <a:pt x="477" y="1913"/>
                  </a:lnTo>
                  <a:lnTo>
                    <a:pt x="613" y="1982"/>
                  </a:lnTo>
                  <a:lnTo>
                    <a:pt x="647" y="1808"/>
                  </a:lnTo>
                  <a:lnTo>
                    <a:pt x="749" y="1739"/>
                  </a:lnTo>
                  <a:lnTo>
                    <a:pt x="783" y="1635"/>
                  </a:lnTo>
                  <a:lnTo>
                    <a:pt x="816" y="1635"/>
                  </a:lnTo>
                  <a:lnTo>
                    <a:pt x="850" y="1704"/>
                  </a:lnTo>
                  <a:lnTo>
                    <a:pt x="919" y="1704"/>
                  </a:lnTo>
                  <a:lnTo>
                    <a:pt x="952" y="1669"/>
                  </a:lnTo>
                  <a:lnTo>
                    <a:pt x="952" y="1600"/>
                  </a:lnTo>
                  <a:lnTo>
                    <a:pt x="986" y="1600"/>
                  </a:lnTo>
                  <a:lnTo>
                    <a:pt x="1055" y="1530"/>
                  </a:lnTo>
                  <a:lnTo>
                    <a:pt x="1055" y="1461"/>
                  </a:lnTo>
                  <a:lnTo>
                    <a:pt x="1122" y="1461"/>
                  </a:lnTo>
                  <a:lnTo>
                    <a:pt x="1122" y="1530"/>
                  </a:lnTo>
                  <a:lnTo>
                    <a:pt x="1225" y="1600"/>
                  </a:lnTo>
                  <a:lnTo>
                    <a:pt x="1292" y="1600"/>
                  </a:lnTo>
                  <a:lnTo>
                    <a:pt x="1463" y="1357"/>
                  </a:lnTo>
                  <a:lnTo>
                    <a:pt x="1463" y="1252"/>
                  </a:lnTo>
                  <a:lnTo>
                    <a:pt x="1497" y="1218"/>
                  </a:lnTo>
                  <a:lnTo>
                    <a:pt x="1565" y="1218"/>
                  </a:lnTo>
                  <a:lnTo>
                    <a:pt x="1735" y="1149"/>
                  </a:lnTo>
                  <a:lnTo>
                    <a:pt x="1837" y="1218"/>
                  </a:lnTo>
                  <a:lnTo>
                    <a:pt x="1973" y="1149"/>
                  </a:lnTo>
                  <a:lnTo>
                    <a:pt x="2313" y="1149"/>
                  </a:lnTo>
                  <a:lnTo>
                    <a:pt x="2347" y="1009"/>
                  </a:lnTo>
                  <a:lnTo>
                    <a:pt x="2483" y="870"/>
                  </a:lnTo>
                  <a:lnTo>
                    <a:pt x="2483" y="835"/>
                  </a:lnTo>
                  <a:lnTo>
                    <a:pt x="2653" y="905"/>
                  </a:lnTo>
                  <a:lnTo>
                    <a:pt x="2722" y="905"/>
                  </a:lnTo>
                  <a:lnTo>
                    <a:pt x="2755" y="905"/>
                  </a:lnTo>
                  <a:lnTo>
                    <a:pt x="2891" y="766"/>
                  </a:lnTo>
                  <a:lnTo>
                    <a:pt x="3096" y="766"/>
                  </a:lnTo>
                  <a:lnTo>
                    <a:pt x="3164" y="731"/>
                  </a:lnTo>
                  <a:lnTo>
                    <a:pt x="3197" y="627"/>
                  </a:lnTo>
                  <a:lnTo>
                    <a:pt x="3436" y="627"/>
                  </a:lnTo>
                  <a:lnTo>
                    <a:pt x="3436" y="592"/>
                  </a:lnTo>
                  <a:lnTo>
                    <a:pt x="3538" y="592"/>
                  </a:lnTo>
                  <a:lnTo>
                    <a:pt x="3572" y="488"/>
                  </a:lnTo>
                  <a:lnTo>
                    <a:pt x="3503" y="417"/>
                  </a:lnTo>
                  <a:lnTo>
                    <a:pt x="3333" y="383"/>
                  </a:lnTo>
                  <a:lnTo>
                    <a:pt x="3333" y="348"/>
                  </a:lnTo>
                  <a:lnTo>
                    <a:pt x="3402" y="278"/>
                  </a:lnTo>
                  <a:lnTo>
                    <a:pt x="3367" y="244"/>
                  </a:lnTo>
                  <a:lnTo>
                    <a:pt x="3266" y="244"/>
                  </a:lnTo>
                  <a:lnTo>
                    <a:pt x="3231" y="209"/>
                  </a:lnTo>
                  <a:lnTo>
                    <a:pt x="3300" y="105"/>
                  </a:lnTo>
                  <a:lnTo>
                    <a:pt x="3300" y="70"/>
                  </a:lnTo>
                  <a:lnTo>
                    <a:pt x="3367" y="0"/>
                  </a:lnTo>
                  <a:lnTo>
                    <a:pt x="3367" y="0"/>
                  </a:lnTo>
                  <a:lnTo>
                    <a:pt x="3436" y="70"/>
                  </a:lnTo>
                  <a:lnTo>
                    <a:pt x="3606" y="139"/>
                  </a:lnTo>
                  <a:lnTo>
                    <a:pt x="3639" y="139"/>
                  </a:lnTo>
                  <a:lnTo>
                    <a:pt x="3742" y="70"/>
                  </a:lnTo>
                  <a:lnTo>
                    <a:pt x="3810" y="105"/>
                  </a:lnTo>
                  <a:lnTo>
                    <a:pt x="3844" y="70"/>
                  </a:lnTo>
                  <a:lnTo>
                    <a:pt x="3844" y="139"/>
                  </a:lnTo>
                  <a:lnTo>
                    <a:pt x="4048" y="278"/>
                  </a:lnTo>
                  <a:lnTo>
                    <a:pt x="4048" y="383"/>
                  </a:lnTo>
                  <a:lnTo>
                    <a:pt x="3980" y="488"/>
                  </a:lnTo>
                  <a:lnTo>
                    <a:pt x="3980" y="557"/>
                  </a:lnTo>
                  <a:lnTo>
                    <a:pt x="4082" y="488"/>
                  </a:lnTo>
                  <a:lnTo>
                    <a:pt x="4116" y="488"/>
                  </a:lnTo>
                  <a:lnTo>
                    <a:pt x="4150" y="557"/>
                  </a:lnTo>
                  <a:lnTo>
                    <a:pt x="4116" y="766"/>
                  </a:lnTo>
                  <a:lnTo>
                    <a:pt x="3946" y="870"/>
                  </a:lnTo>
                  <a:lnTo>
                    <a:pt x="3946" y="974"/>
                  </a:lnTo>
                  <a:lnTo>
                    <a:pt x="3844" y="1044"/>
                  </a:lnTo>
                  <a:lnTo>
                    <a:pt x="3775" y="1009"/>
                  </a:lnTo>
                  <a:lnTo>
                    <a:pt x="3775" y="939"/>
                  </a:lnTo>
                  <a:lnTo>
                    <a:pt x="3674" y="974"/>
                  </a:lnTo>
                  <a:lnTo>
                    <a:pt x="3674" y="1044"/>
                  </a:lnTo>
                  <a:lnTo>
                    <a:pt x="3606" y="1149"/>
                  </a:lnTo>
                  <a:lnTo>
                    <a:pt x="3606" y="1218"/>
                  </a:lnTo>
                  <a:lnTo>
                    <a:pt x="3470" y="1287"/>
                  </a:lnTo>
                  <a:lnTo>
                    <a:pt x="3436" y="1427"/>
                  </a:lnTo>
                  <a:lnTo>
                    <a:pt x="3402" y="1461"/>
                  </a:lnTo>
                  <a:lnTo>
                    <a:pt x="3402" y="1530"/>
                  </a:lnTo>
                  <a:lnTo>
                    <a:pt x="3436" y="1530"/>
                  </a:lnTo>
                  <a:lnTo>
                    <a:pt x="3436" y="1704"/>
                  </a:lnTo>
                  <a:lnTo>
                    <a:pt x="3639" y="2121"/>
                  </a:lnTo>
                  <a:lnTo>
                    <a:pt x="3674" y="2260"/>
                  </a:lnTo>
                  <a:lnTo>
                    <a:pt x="3639" y="2330"/>
                  </a:lnTo>
                  <a:lnTo>
                    <a:pt x="3572" y="2330"/>
                  </a:lnTo>
                  <a:lnTo>
                    <a:pt x="3538" y="2435"/>
                  </a:lnTo>
                  <a:lnTo>
                    <a:pt x="3470" y="2435"/>
                  </a:lnTo>
                  <a:lnTo>
                    <a:pt x="3436" y="2399"/>
                  </a:lnTo>
                  <a:lnTo>
                    <a:pt x="3402" y="2399"/>
                  </a:lnTo>
                  <a:lnTo>
                    <a:pt x="3436" y="2609"/>
                  </a:lnTo>
                  <a:lnTo>
                    <a:pt x="3402" y="2713"/>
                  </a:lnTo>
                  <a:lnTo>
                    <a:pt x="3367" y="2713"/>
                  </a:lnTo>
                  <a:lnTo>
                    <a:pt x="3266" y="2678"/>
                  </a:lnTo>
                  <a:lnTo>
                    <a:pt x="3164" y="2713"/>
                  </a:lnTo>
                  <a:lnTo>
                    <a:pt x="3130" y="2748"/>
                  </a:lnTo>
                  <a:lnTo>
                    <a:pt x="2994" y="2748"/>
                  </a:lnTo>
                  <a:lnTo>
                    <a:pt x="2994" y="2713"/>
                  </a:lnTo>
                  <a:lnTo>
                    <a:pt x="2891" y="2748"/>
                  </a:lnTo>
                  <a:lnTo>
                    <a:pt x="2586" y="2678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8" name="LAU CZ032 median"/>
            <p:cNvSpPr>
              <a:spLocks/>
            </p:cNvSpPr>
            <p:nvPr/>
          </p:nvSpPr>
          <p:spPr bwMode="auto">
            <a:xfrm>
              <a:off x="329200" y="1965040"/>
              <a:ext cx="1959522" cy="2510088"/>
            </a:xfrm>
            <a:custGeom>
              <a:avLst/>
              <a:gdLst/>
              <a:ahLst/>
              <a:cxnLst>
                <a:cxn ang="0">
                  <a:pos x="1259" y="661"/>
                </a:cxn>
                <a:cxn ang="0">
                  <a:pos x="1055" y="591"/>
                </a:cxn>
                <a:cxn ang="0">
                  <a:pos x="783" y="661"/>
                </a:cxn>
                <a:cxn ang="0">
                  <a:pos x="647" y="627"/>
                </a:cxn>
                <a:cxn ang="0">
                  <a:pos x="443" y="661"/>
                </a:cxn>
                <a:cxn ang="0">
                  <a:pos x="307" y="800"/>
                </a:cxn>
                <a:cxn ang="0">
                  <a:pos x="171" y="1078"/>
                </a:cxn>
                <a:cxn ang="0">
                  <a:pos x="102" y="1426"/>
                </a:cxn>
                <a:cxn ang="0">
                  <a:pos x="238" y="1843"/>
                </a:cxn>
                <a:cxn ang="0">
                  <a:pos x="374" y="1947"/>
                </a:cxn>
                <a:cxn ang="0">
                  <a:pos x="579" y="2469"/>
                </a:cxn>
                <a:cxn ang="0">
                  <a:pos x="1191" y="2851"/>
                </a:cxn>
                <a:cxn ang="0">
                  <a:pos x="1429" y="3165"/>
                </a:cxn>
                <a:cxn ang="0">
                  <a:pos x="1838" y="3756"/>
                </a:cxn>
                <a:cxn ang="0">
                  <a:pos x="2211" y="3998"/>
                </a:cxn>
                <a:cxn ang="0">
                  <a:pos x="2382" y="4381"/>
                </a:cxn>
                <a:cxn ang="0">
                  <a:pos x="2552" y="4486"/>
                </a:cxn>
                <a:cxn ang="0">
                  <a:pos x="2619" y="4416"/>
                </a:cxn>
                <a:cxn ang="0">
                  <a:pos x="2789" y="4068"/>
                </a:cxn>
                <a:cxn ang="0">
                  <a:pos x="2926" y="3756"/>
                </a:cxn>
                <a:cxn ang="0">
                  <a:pos x="3130" y="3512"/>
                </a:cxn>
                <a:cxn ang="0">
                  <a:pos x="3164" y="3338"/>
                </a:cxn>
                <a:cxn ang="0">
                  <a:pos x="3130" y="3268"/>
                </a:cxn>
                <a:cxn ang="0">
                  <a:pos x="3197" y="3129"/>
                </a:cxn>
                <a:cxn ang="0">
                  <a:pos x="3300" y="2851"/>
                </a:cxn>
                <a:cxn ang="0">
                  <a:pos x="3334" y="2643"/>
                </a:cxn>
                <a:cxn ang="0">
                  <a:pos x="3266" y="2365"/>
                </a:cxn>
                <a:cxn ang="0">
                  <a:pos x="3232" y="2226"/>
                </a:cxn>
                <a:cxn ang="0">
                  <a:pos x="3130" y="1843"/>
                </a:cxn>
                <a:cxn ang="0">
                  <a:pos x="3130" y="1738"/>
                </a:cxn>
                <a:cxn ang="0">
                  <a:pos x="3197" y="1669"/>
                </a:cxn>
                <a:cxn ang="0">
                  <a:pos x="3197" y="1530"/>
                </a:cxn>
                <a:cxn ang="0">
                  <a:pos x="3436" y="1426"/>
                </a:cxn>
                <a:cxn ang="0">
                  <a:pos x="3436" y="1217"/>
                </a:cxn>
                <a:cxn ang="0">
                  <a:pos x="3504" y="939"/>
                </a:cxn>
                <a:cxn ang="0">
                  <a:pos x="3334" y="696"/>
                </a:cxn>
                <a:cxn ang="0">
                  <a:pos x="3232" y="591"/>
                </a:cxn>
                <a:cxn ang="0">
                  <a:pos x="2926" y="487"/>
                </a:cxn>
                <a:cxn ang="0">
                  <a:pos x="2789" y="313"/>
                </a:cxn>
                <a:cxn ang="0">
                  <a:pos x="2824" y="278"/>
                </a:cxn>
                <a:cxn ang="0">
                  <a:pos x="2654" y="244"/>
                </a:cxn>
                <a:cxn ang="0">
                  <a:pos x="2518" y="278"/>
                </a:cxn>
                <a:cxn ang="0">
                  <a:pos x="2552" y="35"/>
                </a:cxn>
                <a:cxn ang="0">
                  <a:pos x="2416" y="105"/>
                </a:cxn>
                <a:cxn ang="0">
                  <a:pos x="2382" y="35"/>
                </a:cxn>
                <a:cxn ang="0">
                  <a:pos x="2280" y="0"/>
                </a:cxn>
                <a:cxn ang="0">
                  <a:pos x="2246" y="139"/>
                </a:cxn>
                <a:cxn ang="0">
                  <a:pos x="2075" y="383"/>
                </a:cxn>
                <a:cxn ang="0">
                  <a:pos x="1974" y="348"/>
                </a:cxn>
                <a:cxn ang="0">
                  <a:pos x="1905" y="278"/>
                </a:cxn>
                <a:cxn ang="0">
                  <a:pos x="1429" y="487"/>
                </a:cxn>
              </a:cxnLst>
              <a:rect l="0" t="0" r="r" b="b"/>
              <a:pathLst>
                <a:path w="3504" h="4486">
                  <a:moveTo>
                    <a:pt x="1395" y="627"/>
                  </a:moveTo>
                  <a:lnTo>
                    <a:pt x="1259" y="661"/>
                  </a:lnTo>
                  <a:lnTo>
                    <a:pt x="1089" y="627"/>
                  </a:lnTo>
                  <a:lnTo>
                    <a:pt x="1055" y="591"/>
                  </a:lnTo>
                  <a:lnTo>
                    <a:pt x="783" y="627"/>
                  </a:lnTo>
                  <a:lnTo>
                    <a:pt x="783" y="661"/>
                  </a:lnTo>
                  <a:lnTo>
                    <a:pt x="680" y="730"/>
                  </a:lnTo>
                  <a:lnTo>
                    <a:pt x="647" y="627"/>
                  </a:lnTo>
                  <a:lnTo>
                    <a:pt x="477" y="730"/>
                  </a:lnTo>
                  <a:lnTo>
                    <a:pt x="443" y="661"/>
                  </a:lnTo>
                  <a:lnTo>
                    <a:pt x="374" y="661"/>
                  </a:lnTo>
                  <a:lnTo>
                    <a:pt x="307" y="800"/>
                  </a:lnTo>
                  <a:lnTo>
                    <a:pt x="205" y="905"/>
                  </a:lnTo>
                  <a:lnTo>
                    <a:pt x="171" y="1078"/>
                  </a:lnTo>
                  <a:lnTo>
                    <a:pt x="0" y="1252"/>
                  </a:lnTo>
                  <a:lnTo>
                    <a:pt x="102" y="1426"/>
                  </a:lnTo>
                  <a:lnTo>
                    <a:pt x="171" y="1426"/>
                  </a:lnTo>
                  <a:lnTo>
                    <a:pt x="238" y="1843"/>
                  </a:lnTo>
                  <a:lnTo>
                    <a:pt x="374" y="1843"/>
                  </a:lnTo>
                  <a:lnTo>
                    <a:pt x="374" y="1947"/>
                  </a:lnTo>
                  <a:lnTo>
                    <a:pt x="477" y="2121"/>
                  </a:lnTo>
                  <a:lnTo>
                    <a:pt x="579" y="2469"/>
                  </a:lnTo>
                  <a:lnTo>
                    <a:pt x="919" y="2887"/>
                  </a:lnTo>
                  <a:lnTo>
                    <a:pt x="1191" y="2851"/>
                  </a:lnTo>
                  <a:lnTo>
                    <a:pt x="1429" y="3095"/>
                  </a:lnTo>
                  <a:lnTo>
                    <a:pt x="1429" y="3165"/>
                  </a:lnTo>
                  <a:lnTo>
                    <a:pt x="1735" y="3547"/>
                  </a:lnTo>
                  <a:lnTo>
                    <a:pt x="1838" y="3756"/>
                  </a:lnTo>
                  <a:lnTo>
                    <a:pt x="2041" y="3825"/>
                  </a:lnTo>
                  <a:lnTo>
                    <a:pt x="2211" y="3998"/>
                  </a:lnTo>
                  <a:lnTo>
                    <a:pt x="2313" y="4208"/>
                  </a:lnTo>
                  <a:lnTo>
                    <a:pt x="2382" y="4381"/>
                  </a:lnTo>
                  <a:lnTo>
                    <a:pt x="2518" y="4486"/>
                  </a:lnTo>
                  <a:lnTo>
                    <a:pt x="2552" y="4486"/>
                  </a:lnTo>
                  <a:lnTo>
                    <a:pt x="2518" y="4416"/>
                  </a:lnTo>
                  <a:lnTo>
                    <a:pt x="2619" y="4416"/>
                  </a:lnTo>
                  <a:lnTo>
                    <a:pt x="2619" y="4312"/>
                  </a:lnTo>
                  <a:lnTo>
                    <a:pt x="2789" y="4068"/>
                  </a:lnTo>
                  <a:lnTo>
                    <a:pt x="2824" y="3720"/>
                  </a:lnTo>
                  <a:lnTo>
                    <a:pt x="2926" y="3756"/>
                  </a:lnTo>
                  <a:lnTo>
                    <a:pt x="3028" y="3581"/>
                  </a:lnTo>
                  <a:lnTo>
                    <a:pt x="3130" y="3512"/>
                  </a:lnTo>
                  <a:lnTo>
                    <a:pt x="3062" y="3443"/>
                  </a:lnTo>
                  <a:lnTo>
                    <a:pt x="3164" y="3338"/>
                  </a:lnTo>
                  <a:lnTo>
                    <a:pt x="3096" y="3268"/>
                  </a:lnTo>
                  <a:lnTo>
                    <a:pt x="3130" y="3268"/>
                  </a:lnTo>
                  <a:lnTo>
                    <a:pt x="3232" y="3165"/>
                  </a:lnTo>
                  <a:lnTo>
                    <a:pt x="3197" y="3129"/>
                  </a:lnTo>
                  <a:lnTo>
                    <a:pt x="3334" y="2921"/>
                  </a:lnTo>
                  <a:lnTo>
                    <a:pt x="3300" y="2851"/>
                  </a:lnTo>
                  <a:lnTo>
                    <a:pt x="3300" y="2748"/>
                  </a:lnTo>
                  <a:lnTo>
                    <a:pt x="3334" y="2643"/>
                  </a:lnTo>
                  <a:lnTo>
                    <a:pt x="3266" y="2434"/>
                  </a:lnTo>
                  <a:lnTo>
                    <a:pt x="3266" y="2365"/>
                  </a:lnTo>
                  <a:lnTo>
                    <a:pt x="3300" y="2226"/>
                  </a:lnTo>
                  <a:lnTo>
                    <a:pt x="3232" y="2226"/>
                  </a:lnTo>
                  <a:lnTo>
                    <a:pt x="3266" y="1947"/>
                  </a:lnTo>
                  <a:lnTo>
                    <a:pt x="3130" y="1843"/>
                  </a:lnTo>
                  <a:lnTo>
                    <a:pt x="3232" y="1808"/>
                  </a:lnTo>
                  <a:lnTo>
                    <a:pt x="3130" y="1738"/>
                  </a:lnTo>
                  <a:lnTo>
                    <a:pt x="3164" y="1738"/>
                  </a:lnTo>
                  <a:lnTo>
                    <a:pt x="3197" y="1669"/>
                  </a:lnTo>
                  <a:lnTo>
                    <a:pt x="3096" y="1669"/>
                  </a:lnTo>
                  <a:lnTo>
                    <a:pt x="3197" y="1530"/>
                  </a:lnTo>
                  <a:lnTo>
                    <a:pt x="3334" y="1530"/>
                  </a:lnTo>
                  <a:lnTo>
                    <a:pt x="3436" y="1426"/>
                  </a:lnTo>
                  <a:lnTo>
                    <a:pt x="3368" y="1391"/>
                  </a:lnTo>
                  <a:lnTo>
                    <a:pt x="3436" y="1217"/>
                  </a:lnTo>
                  <a:lnTo>
                    <a:pt x="3436" y="1008"/>
                  </a:lnTo>
                  <a:lnTo>
                    <a:pt x="3504" y="939"/>
                  </a:lnTo>
                  <a:lnTo>
                    <a:pt x="3504" y="766"/>
                  </a:lnTo>
                  <a:lnTo>
                    <a:pt x="3334" y="696"/>
                  </a:lnTo>
                  <a:lnTo>
                    <a:pt x="3334" y="591"/>
                  </a:lnTo>
                  <a:lnTo>
                    <a:pt x="3232" y="591"/>
                  </a:lnTo>
                  <a:lnTo>
                    <a:pt x="3096" y="452"/>
                  </a:lnTo>
                  <a:lnTo>
                    <a:pt x="2926" y="487"/>
                  </a:lnTo>
                  <a:lnTo>
                    <a:pt x="2789" y="383"/>
                  </a:lnTo>
                  <a:lnTo>
                    <a:pt x="2789" y="313"/>
                  </a:lnTo>
                  <a:lnTo>
                    <a:pt x="2858" y="313"/>
                  </a:lnTo>
                  <a:lnTo>
                    <a:pt x="2824" y="278"/>
                  </a:lnTo>
                  <a:lnTo>
                    <a:pt x="2688" y="278"/>
                  </a:lnTo>
                  <a:lnTo>
                    <a:pt x="2654" y="244"/>
                  </a:lnTo>
                  <a:lnTo>
                    <a:pt x="2552" y="313"/>
                  </a:lnTo>
                  <a:lnTo>
                    <a:pt x="2518" y="278"/>
                  </a:lnTo>
                  <a:lnTo>
                    <a:pt x="2586" y="174"/>
                  </a:lnTo>
                  <a:lnTo>
                    <a:pt x="2552" y="35"/>
                  </a:lnTo>
                  <a:lnTo>
                    <a:pt x="2449" y="105"/>
                  </a:lnTo>
                  <a:lnTo>
                    <a:pt x="2416" y="105"/>
                  </a:lnTo>
                  <a:lnTo>
                    <a:pt x="2416" y="35"/>
                  </a:lnTo>
                  <a:lnTo>
                    <a:pt x="2382" y="35"/>
                  </a:lnTo>
                  <a:lnTo>
                    <a:pt x="2347" y="70"/>
                  </a:lnTo>
                  <a:lnTo>
                    <a:pt x="2280" y="0"/>
                  </a:lnTo>
                  <a:lnTo>
                    <a:pt x="2246" y="35"/>
                  </a:lnTo>
                  <a:lnTo>
                    <a:pt x="2246" y="139"/>
                  </a:lnTo>
                  <a:lnTo>
                    <a:pt x="2110" y="209"/>
                  </a:lnTo>
                  <a:lnTo>
                    <a:pt x="2075" y="383"/>
                  </a:lnTo>
                  <a:lnTo>
                    <a:pt x="2007" y="383"/>
                  </a:lnTo>
                  <a:lnTo>
                    <a:pt x="1974" y="348"/>
                  </a:lnTo>
                  <a:lnTo>
                    <a:pt x="1939" y="348"/>
                  </a:lnTo>
                  <a:lnTo>
                    <a:pt x="1905" y="278"/>
                  </a:lnTo>
                  <a:lnTo>
                    <a:pt x="1735" y="278"/>
                  </a:lnTo>
                  <a:lnTo>
                    <a:pt x="1429" y="487"/>
                  </a:lnTo>
                  <a:lnTo>
                    <a:pt x="1395" y="627"/>
                  </a:lnTo>
                  <a:close/>
                </a:path>
              </a:pathLst>
            </a:custGeom>
            <a:solidFill>
              <a:srgbClr val="FF606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9" name="LAU CZ031 median"/>
            <p:cNvSpPr>
              <a:spLocks/>
            </p:cNvSpPr>
            <p:nvPr/>
          </p:nvSpPr>
          <p:spPr bwMode="auto">
            <a:xfrm>
              <a:off x="1771408" y="3112509"/>
              <a:ext cx="2900093" cy="2251908"/>
            </a:xfrm>
            <a:custGeom>
              <a:avLst/>
              <a:gdLst/>
              <a:ahLst/>
              <a:cxnLst>
                <a:cxn ang="0">
                  <a:pos x="681" y="3129"/>
                </a:cxn>
                <a:cxn ang="0">
                  <a:pos x="341" y="2712"/>
                </a:cxn>
                <a:cxn ang="0">
                  <a:pos x="0" y="2260"/>
                </a:cxn>
                <a:cxn ang="0">
                  <a:pos x="307" y="1704"/>
                </a:cxn>
                <a:cxn ang="0">
                  <a:pos x="443" y="1391"/>
                </a:cxn>
                <a:cxn ang="0">
                  <a:pos x="511" y="1216"/>
                </a:cxn>
                <a:cxn ang="0">
                  <a:pos x="715" y="869"/>
                </a:cxn>
                <a:cxn ang="0">
                  <a:pos x="715" y="591"/>
                </a:cxn>
                <a:cxn ang="0">
                  <a:pos x="749" y="278"/>
                </a:cxn>
                <a:cxn ang="0">
                  <a:pos x="953" y="278"/>
                </a:cxn>
                <a:cxn ang="0">
                  <a:pos x="1089" y="313"/>
                </a:cxn>
                <a:cxn ang="0">
                  <a:pos x="1327" y="139"/>
                </a:cxn>
                <a:cxn ang="0">
                  <a:pos x="1803" y="243"/>
                </a:cxn>
                <a:cxn ang="0">
                  <a:pos x="1974" y="208"/>
                </a:cxn>
                <a:cxn ang="0">
                  <a:pos x="2144" y="243"/>
                </a:cxn>
                <a:cxn ang="0">
                  <a:pos x="2416" y="278"/>
                </a:cxn>
                <a:cxn ang="0">
                  <a:pos x="2653" y="243"/>
                </a:cxn>
                <a:cxn ang="0">
                  <a:pos x="2824" y="382"/>
                </a:cxn>
                <a:cxn ang="0">
                  <a:pos x="3062" y="69"/>
                </a:cxn>
                <a:cxn ang="0">
                  <a:pos x="3233" y="69"/>
                </a:cxn>
                <a:cxn ang="0">
                  <a:pos x="3470" y="278"/>
                </a:cxn>
                <a:cxn ang="0">
                  <a:pos x="3505" y="591"/>
                </a:cxn>
                <a:cxn ang="0">
                  <a:pos x="3470" y="1182"/>
                </a:cxn>
                <a:cxn ang="0">
                  <a:pos x="3811" y="1355"/>
                </a:cxn>
                <a:cxn ang="0">
                  <a:pos x="3981" y="1495"/>
                </a:cxn>
                <a:cxn ang="0">
                  <a:pos x="4286" y="1599"/>
                </a:cxn>
                <a:cxn ang="0">
                  <a:pos x="4491" y="1773"/>
                </a:cxn>
                <a:cxn ang="0">
                  <a:pos x="5035" y="1912"/>
                </a:cxn>
                <a:cxn ang="0">
                  <a:pos x="5103" y="2051"/>
                </a:cxn>
                <a:cxn ang="0">
                  <a:pos x="5001" y="2156"/>
                </a:cxn>
                <a:cxn ang="0">
                  <a:pos x="4967" y="2329"/>
                </a:cxn>
                <a:cxn ang="0">
                  <a:pos x="4933" y="2538"/>
                </a:cxn>
                <a:cxn ang="0">
                  <a:pos x="4831" y="2642"/>
                </a:cxn>
                <a:cxn ang="0">
                  <a:pos x="4456" y="2503"/>
                </a:cxn>
                <a:cxn ang="0">
                  <a:pos x="4150" y="2538"/>
                </a:cxn>
                <a:cxn ang="0">
                  <a:pos x="3708" y="2329"/>
                </a:cxn>
                <a:cxn ang="0">
                  <a:pos x="3539" y="2538"/>
                </a:cxn>
                <a:cxn ang="0">
                  <a:pos x="3505" y="3303"/>
                </a:cxn>
                <a:cxn ang="0">
                  <a:pos x="3097" y="3372"/>
                </a:cxn>
                <a:cxn ang="0">
                  <a:pos x="2824" y="3789"/>
                </a:cxn>
                <a:cxn ang="0">
                  <a:pos x="2620" y="3825"/>
                </a:cxn>
                <a:cxn ang="0">
                  <a:pos x="2211" y="3686"/>
                </a:cxn>
                <a:cxn ang="0">
                  <a:pos x="2008" y="3964"/>
                </a:cxn>
                <a:cxn ang="0">
                  <a:pos x="1736" y="3928"/>
                </a:cxn>
                <a:cxn ang="0">
                  <a:pos x="1225" y="3825"/>
                </a:cxn>
                <a:cxn ang="0">
                  <a:pos x="1225" y="3616"/>
                </a:cxn>
                <a:cxn ang="0">
                  <a:pos x="1123" y="3442"/>
                </a:cxn>
              </a:cxnLst>
              <a:rect l="0" t="0" r="r" b="b"/>
              <a:pathLst>
                <a:path w="5137" h="4033">
                  <a:moveTo>
                    <a:pt x="919" y="3303"/>
                  </a:moveTo>
                  <a:lnTo>
                    <a:pt x="749" y="3164"/>
                  </a:lnTo>
                  <a:lnTo>
                    <a:pt x="681" y="3129"/>
                  </a:lnTo>
                  <a:lnTo>
                    <a:pt x="613" y="2920"/>
                  </a:lnTo>
                  <a:lnTo>
                    <a:pt x="409" y="2677"/>
                  </a:lnTo>
                  <a:lnTo>
                    <a:pt x="341" y="2712"/>
                  </a:lnTo>
                  <a:lnTo>
                    <a:pt x="205" y="2434"/>
                  </a:lnTo>
                  <a:lnTo>
                    <a:pt x="0" y="2364"/>
                  </a:lnTo>
                  <a:lnTo>
                    <a:pt x="0" y="2260"/>
                  </a:lnTo>
                  <a:lnTo>
                    <a:pt x="170" y="2016"/>
                  </a:lnTo>
                  <a:lnTo>
                    <a:pt x="205" y="1668"/>
                  </a:lnTo>
                  <a:lnTo>
                    <a:pt x="307" y="1704"/>
                  </a:lnTo>
                  <a:lnTo>
                    <a:pt x="409" y="1529"/>
                  </a:lnTo>
                  <a:lnTo>
                    <a:pt x="511" y="1460"/>
                  </a:lnTo>
                  <a:lnTo>
                    <a:pt x="443" y="1391"/>
                  </a:lnTo>
                  <a:lnTo>
                    <a:pt x="545" y="1286"/>
                  </a:lnTo>
                  <a:lnTo>
                    <a:pt x="477" y="1216"/>
                  </a:lnTo>
                  <a:lnTo>
                    <a:pt x="511" y="1216"/>
                  </a:lnTo>
                  <a:lnTo>
                    <a:pt x="613" y="1113"/>
                  </a:lnTo>
                  <a:lnTo>
                    <a:pt x="578" y="1077"/>
                  </a:lnTo>
                  <a:lnTo>
                    <a:pt x="715" y="869"/>
                  </a:lnTo>
                  <a:lnTo>
                    <a:pt x="681" y="799"/>
                  </a:lnTo>
                  <a:lnTo>
                    <a:pt x="681" y="696"/>
                  </a:lnTo>
                  <a:lnTo>
                    <a:pt x="715" y="591"/>
                  </a:lnTo>
                  <a:lnTo>
                    <a:pt x="647" y="382"/>
                  </a:lnTo>
                  <a:lnTo>
                    <a:pt x="647" y="313"/>
                  </a:lnTo>
                  <a:lnTo>
                    <a:pt x="749" y="278"/>
                  </a:lnTo>
                  <a:lnTo>
                    <a:pt x="851" y="243"/>
                  </a:lnTo>
                  <a:lnTo>
                    <a:pt x="851" y="313"/>
                  </a:lnTo>
                  <a:lnTo>
                    <a:pt x="953" y="278"/>
                  </a:lnTo>
                  <a:lnTo>
                    <a:pt x="987" y="347"/>
                  </a:lnTo>
                  <a:lnTo>
                    <a:pt x="1055" y="382"/>
                  </a:lnTo>
                  <a:lnTo>
                    <a:pt x="1089" y="313"/>
                  </a:lnTo>
                  <a:lnTo>
                    <a:pt x="1191" y="313"/>
                  </a:lnTo>
                  <a:lnTo>
                    <a:pt x="1259" y="243"/>
                  </a:lnTo>
                  <a:lnTo>
                    <a:pt x="1327" y="139"/>
                  </a:lnTo>
                  <a:lnTo>
                    <a:pt x="1395" y="139"/>
                  </a:lnTo>
                  <a:lnTo>
                    <a:pt x="1430" y="243"/>
                  </a:lnTo>
                  <a:lnTo>
                    <a:pt x="1803" y="243"/>
                  </a:lnTo>
                  <a:lnTo>
                    <a:pt x="1803" y="174"/>
                  </a:lnTo>
                  <a:lnTo>
                    <a:pt x="1939" y="139"/>
                  </a:lnTo>
                  <a:lnTo>
                    <a:pt x="1974" y="208"/>
                  </a:lnTo>
                  <a:lnTo>
                    <a:pt x="2042" y="243"/>
                  </a:lnTo>
                  <a:lnTo>
                    <a:pt x="2075" y="313"/>
                  </a:lnTo>
                  <a:lnTo>
                    <a:pt x="2144" y="243"/>
                  </a:lnTo>
                  <a:lnTo>
                    <a:pt x="2211" y="278"/>
                  </a:lnTo>
                  <a:lnTo>
                    <a:pt x="2314" y="243"/>
                  </a:lnTo>
                  <a:lnTo>
                    <a:pt x="2416" y="278"/>
                  </a:lnTo>
                  <a:lnTo>
                    <a:pt x="2416" y="243"/>
                  </a:lnTo>
                  <a:lnTo>
                    <a:pt x="2552" y="278"/>
                  </a:lnTo>
                  <a:lnTo>
                    <a:pt x="2653" y="243"/>
                  </a:lnTo>
                  <a:lnTo>
                    <a:pt x="2688" y="278"/>
                  </a:lnTo>
                  <a:lnTo>
                    <a:pt x="2620" y="382"/>
                  </a:lnTo>
                  <a:lnTo>
                    <a:pt x="2824" y="382"/>
                  </a:lnTo>
                  <a:lnTo>
                    <a:pt x="2892" y="278"/>
                  </a:lnTo>
                  <a:lnTo>
                    <a:pt x="3028" y="278"/>
                  </a:lnTo>
                  <a:lnTo>
                    <a:pt x="3062" y="69"/>
                  </a:lnTo>
                  <a:lnTo>
                    <a:pt x="3130" y="0"/>
                  </a:lnTo>
                  <a:lnTo>
                    <a:pt x="3164" y="69"/>
                  </a:lnTo>
                  <a:lnTo>
                    <a:pt x="3233" y="69"/>
                  </a:lnTo>
                  <a:lnTo>
                    <a:pt x="3266" y="139"/>
                  </a:lnTo>
                  <a:lnTo>
                    <a:pt x="3369" y="104"/>
                  </a:lnTo>
                  <a:lnTo>
                    <a:pt x="3470" y="278"/>
                  </a:lnTo>
                  <a:lnTo>
                    <a:pt x="3470" y="417"/>
                  </a:lnTo>
                  <a:lnTo>
                    <a:pt x="3505" y="486"/>
                  </a:lnTo>
                  <a:lnTo>
                    <a:pt x="3505" y="591"/>
                  </a:lnTo>
                  <a:lnTo>
                    <a:pt x="3436" y="765"/>
                  </a:lnTo>
                  <a:lnTo>
                    <a:pt x="3470" y="974"/>
                  </a:lnTo>
                  <a:lnTo>
                    <a:pt x="3470" y="1182"/>
                  </a:lnTo>
                  <a:lnTo>
                    <a:pt x="3641" y="1321"/>
                  </a:lnTo>
                  <a:lnTo>
                    <a:pt x="3742" y="1286"/>
                  </a:lnTo>
                  <a:lnTo>
                    <a:pt x="3811" y="1355"/>
                  </a:lnTo>
                  <a:lnTo>
                    <a:pt x="3912" y="1391"/>
                  </a:lnTo>
                  <a:lnTo>
                    <a:pt x="3844" y="1460"/>
                  </a:lnTo>
                  <a:lnTo>
                    <a:pt x="3981" y="1495"/>
                  </a:lnTo>
                  <a:lnTo>
                    <a:pt x="4014" y="1565"/>
                  </a:lnTo>
                  <a:lnTo>
                    <a:pt x="4117" y="1529"/>
                  </a:lnTo>
                  <a:lnTo>
                    <a:pt x="4286" y="1599"/>
                  </a:lnTo>
                  <a:lnTo>
                    <a:pt x="4456" y="1565"/>
                  </a:lnTo>
                  <a:lnTo>
                    <a:pt x="4525" y="1565"/>
                  </a:lnTo>
                  <a:lnTo>
                    <a:pt x="4491" y="1773"/>
                  </a:lnTo>
                  <a:lnTo>
                    <a:pt x="4661" y="1946"/>
                  </a:lnTo>
                  <a:lnTo>
                    <a:pt x="4865" y="1982"/>
                  </a:lnTo>
                  <a:lnTo>
                    <a:pt x="5035" y="1912"/>
                  </a:lnTo>
                  <a:lnTo>
                    <a:pt x="5035" y="1982"/>
                  </a:lnTo>
                  <a:lnTo>
                    <a:pt x="5103" y="1982"/>
                  </a:lnTo>
                  <a:lnTo>
                    <a:pt x="5103" y="2051"/>
                  </a:lnTo>
                  <a:lnTo>
                    <a:pt x="5137" y="2085"/>
                  </a:lnTo>
                  <a:lnTo>
                    <a:pt x="5137" y="2121"/>
                  </a:lnTo>
                  <a:lnTo>
                    <a:pt x="5001" y="2156"/>
                  </a:lnTo>
                  <a:lnTo>
                    <a:pt x="5001" y="2260"/>
                  </a:lnTo>
                  <a:lnTo>
                    <a:pt x="4967" y="2260"/>
                  </a:lnTo>
                  <a:lnTo>
                    <a:pt x="4967" y="2329"/>
                  </a:lnTo>
                  <a:lnTo>
                    <a:pt x="4831" y="2468"/>
                  </a:lnTo>
                  <a:lnTo>
                    <a:pt x="4933" y="2468"/>
                  </a:lnTo>
                  <a:lnTo>
                    <a:pt x="4933" y="2538"/>
                  </a:lnTo>
                  <a:lnTo>
                    <a:pt x="5069" y="2573"/>
                  </a:lnTo>
                  <a:lnTo>
                    <a:pt x="4967" y="2781"/>
                  </a:lnTo>
                  <a:lnTo>
                    <a:pt x="4831" y="2642"/>
                  </a:lnTo>
                  <a:lnTo>
                    <a:pt x="4695" y="2607"/>
                  </a:lnTo>
                  <a:lnTo>
                    <a:pt x="4559" y="2503"/>
                  </a:lnTo>
                  <a:lnTo>
                    <a:pt x="4456" y="2503"/>
                  </a:lnTo>
                  <a:lnTo>
                    <a:pt x="4286" y="2434"/>
                  </a:lnTo>
                  <a:lnTo>
                    <a:pt x="4286" y="2573"/>
                  </a:lnTo>
                  <a:lnTo>
                    <a:pt x="4150" y="2538"/>
                  </a:lnTo>
                  <a:lnTo>
                    <a:pt x="4048" y="2607"/>
                  </a:lnTo>
                  <a:lnTo>
                    <a:pt x="3981" y="2434"/>
                  </a:lnTo>
                  <a:lnTo>
                    <a:pt x="3708" y="2329"/>
                  </a:lnTo>
                  <a:lnTo>
                    <a:pt x="3606" y="2329"/>
                  </a:lnTo>
                  <a:lnTo>
                    <a:pt x="3606" y="2399"/>
                  </a:lnTo>
                  <a:lnTo>
                    <a:pt x="3539" y="2538"/>
                  </a:lnTo>
                  <a:lnTo>
                    <a:pt x="3572" y="2781"/>
                  </a:lnTo>
                  <a:lnTo>
                    <a:pt x="3470" y="3164"/>
                  </a:lnTo>
                  <a:lnTo>
                    <a:pt x="3505" y="3303"/>
                  </a:lnTo>
                  <a:lnTo>
                    <a:pt x="3402" y="3268"/>
                  </a:lnTo>
                  <a:lnTo>
                    <a:pt x="3130" y="3198"/>
                  </a:lnTo>
                  <a:lnTo>
                    <a:pt x="3097" y="3372"/>
                  </a:lnTo>
                  <a:lnTo>
                    <a:pt x="3028" y="3476"/>
                  </a:lnTo>
                  <a:lnTo>
                    <a:pt x="2858" y="3616"/>
                  </a:lnTo>
                  <a:lnTo>
                    <a:pt x="2824" y="3789"/>
                  </a:lnTo>
                  <a:lnTo>
                    <a:pt x="2858" y="3894"/>
                  </a:lnTo>
                  <a:lnTo>
                    <a:pt x="2790" y="3998"/>
                  </a:lnTo>
                  <a:lnTo>
                    <a:pt x="2620" y="3825"/>
                  </a:lnTo>
                  <a:lnTo>
                    <a:pt x="2517" y="3859"/>
                  </a:lnTo>
                  <a:lnTo>
                    <a:pt x="2348" y="3825"/>
                  </a:lnTo>
                  <a:lnTo>
                    <a:pt x="2211" y="3686"/>
                  </a:lnTo>
                  <a:lnTo>
                    <a:pt x="2178" y="3859"/>
                  </a:lnTo>
                  <a:lnTo>
                    <a:pt x="2075" y="3894"/>
                  </a:lnTo>
                  <a:lnTo>
                    <a:pt x="2008" y="3964"/>
                  </a:lnTo>
                  <a:lnTo>
                    <a:pt x="1974" y="3964"/>
                  </a:lnTo>
                  <a:lnTo>
                    <a:pt x="1872" y="4033"/>
                  </a:lnTo>
                  <a:lnTo>
                    <a:pt x="1736" y="3928"/>
                  </a:lnTo>
                  <a:lnTo>
                    <a:pt x="1497" y="3859"/>
                  </a:lnTo>
                  <a:lnTo>
                    <a:pt x="1361" y="3894"/>
                  </a:lnTo>
                  <a:lnTo>
                    <a:pt x="1225" y="3825"/>
                  </a:lnTo>
                  <a:lnTo>
                    <a:pt x="1191" y="3859"/>
                  </a:lnTo>
                  <a:lnTo>
                    <a:pt x="1123" y="3686"/>
                  </a:lnTo>
                  <a:lnTo>
                    <a:pt x="1225" y="3616"/>
                  </a:lnTo>
                  <a:lnTo>
                    <a:pt x="1191" y="3547"/>
                  </a:lnTo>
                  <a:lnTo>
                    <a:pt x="1123" y="3511"/>
                  </a:lnTo>
                  <a:lnTo>
                    <a:pt x="1123" y="3442"/>
                  </a:lnTo>
                  <a:lnTo>
                    <a:pt x="919" y="3303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0" name="LAU CZ020 median"/>
            <p:cNvSpPr>
              <a:spLocks/>
            </p:cNvSpPr>
            <p:nvPr/>
          </p:nvSpPr>
          <p:spPr bwMode="auto">
            <a:xfrm>
              <a:off x="1724380" y="975349"/>
              <a:ext cx="2915769" cy="2352311"/>
            </a:xfrm>
            <a:custGeom>
              <a:avLst/>
              <a:gdLst/>
              <a:ahLst/>
              <a:cxnLst>
                <a:cxn ang="0">
                  <a:pos x="2517" y="4068"/>
                </a:cxn>
                <a:cxn ang="0">
                  <a:pos x="2789" y="4103"/>
                </a:cxn>
                <a:cxn ang="0">
                  <a:pos x="2993" y="4103"/>
                </a:cxn>
                <a:cxn ang="0">
                  <a:pos x="3231" y="3825"/>
                </a:cxn>
                <a:cxn ang="0">
                  <a:pos x="3367" y="3964"/>
                </a:cxn>
                <a:cxn ang="0">
                  <a:pos x="3673" y="4068"/>
                </a:cxn>
                <a:cxn ang="0">
                  <a:pos x="3742" y="3894"/>
                </a:cxn>
                <a:cxn ang="0">
                  <a:pos x="4082" y="3894"/>
                </a:cxn>
                <a:cxn ang="0">
                  <a:pos x="4456" y="3825"/>
                </a:cxn>
                <a:cxn ang="0">
                  <a:pos x="4251" y="3547"/>
                </a:cxn>
                <a:cxn ang="0">
                  <a:pos x="4693" y="3269"/>
                </a:cxn>
                <a:cxn ang="0">
                  <a:pos x="4932" y="3130"/>
                </a:cxn>
                <a:cxn ang="0">
                  <a:pos x="5034" y="2851"/>
                </a:cxn>
                <a:cxn ang="0">
                  <a:pos x="5170" y="2573"/>
                </a:cxn>
                <a:cxn ang="0">
                  <a:pos x="4829" y="2364"/>
                </a:cxn>
                <a:cxn ang="0">
                  <a:pos x="4864" y="2017"/>
                </a:cxn>
                <a:cxn ang="0">
                  <a:pos x="4762" y="1843"/>
                </a:cxn>
                <a:cxn ang="0">
                  <a:pos x="4796" y="1495"/>
                </a:cxn>
                <a:cxn ang="0">
                  <a:pos x="4693" y="1252"/>
                </a:cxn>
                <a:cxn ang="0">
                  <a:pos x="4387" y="1148"/>
                </a:cxn>
                <a:cxn ang="0">
                  <a:pos x="4149" y="904"/>
                </a:cxn>
                <a:cxn ang="0">
                  <a:pos x="4251" y="626"/>
                </a:cxn>
                <a:cxn ang="0">
                  <a:pos x="4251" y="348"/>
                </a:cxn>
                <a:cxn ang="0">
                  <a:pos x="4115" y="243"/>
                </a:cxn>
                <a:cxn ang="0">
                  <a:pos x="3912" y="35"/>
                </a:cxn>
                <a:cxn ang="0">
                  <a:pos x="3843" y="0"/>
                </a:cxn>
                <a:cxn ang="0">
                  <a:pos x="3673" y="104"/>
                </a:cxn>
                <a:cxn ang="0">
                  <a:pos x="3503" y="279"/>
                </a:cxn>
                <a:cxn ang="0">
                  <a:pos x="3435" y="348"/>
                </a:cxn>
                <a:cxn ang="0">
                  <a:pos x="3163" y="452"/>
                </a:cxn>
                <a:cxn ang="0">
                  <a:pos x="2925" y="348"/>
                </a:cxn>
                <a:cxn ang="0">
                  <a:pos x="2754" y="348"/>
                </a:cxn>
                <a:cxn ang="0">
                  <a:pos x="2653" y="521"/>
                </a:cxn>
                <a:cxn ang="0">
                  <a:pos x="2517" y="696"/>
                </a:cxn>
                <a:cxn ang="0">
                  <a:pos x="2381" y="660"/>
                </a:cxn>
                <a:cxn ang="0">
                  <a:pos x="2346" y="974"/>
                </a:cxn>
                <a:cxn ang="0">
                  <a:pos x="2109" y="1009"/>
                </a:cxn>
                <a:cxn ang="0">
                  <a:pos x="1870" y="1009"/>
                </a:cxn>
                <a:cxn ang="0">
                  <a:pos x="1462" y="1009"/>
                </a:cxn>
                <a:cxn ang="0">
                  <a:pos x="1326" y="1182"/>
                </a:cxn>
                <a:cxn ang="0">
                  <a:pos x="1054" y="1321"/>
                </a:cxn>
                <a:cxn ang="0">
                  <a:pos x="884" y="1356"/>
                </a:cxn>
                <a:cxn ang="0">
                  <a:pos x="679" y="1321"/>
                </a:cxn>
                <a:cxn ang="0">
                  <a:pos x="510" y="1495"/>
                </a:cxn>
                <a:cxn ang="0">
                  <a:pos x="237" y="1739"/>
                </a:cxn>
                <a:cxn ang="0">
                  <a:pos x="34" y="1808"/>
                </a:cxn>
                <a:cxn ang="0">
                  <a:pos x="34" y="2086"/>
                </a:cxn>
                <a:cxn ang="0">
                  <a:pos x="306" y="2051"/>
                </a:cxn>
                <a:cxn ang="0">
                  <a:pos x="271" y="2156"/>
                </a:cxn>
                <a:cxn ang="0">
                  <a:pos x="714" y="2364"/>
                </a:cxn>
                <a:cxn ang="0">
                  <a:pos x="986" y="2539"/>
                </a:cxn>
                <a:cxn ang="0">
                  <a:pos x="918" y="2990"/>
                </a:cxn>
                <a:cxn ang="0">
                  <a:pos x="816" y="3303"/>
                </a:cxn>
                <a:cxn ang="0">
                  <a:pos x="679" y="3442"/>
                </a:cxn>
                <a:cxn ang="0">
                  <a:pos x="714" y="3581"/>
                </a:cxn>
                <a:cxn ang="0">
                  <a:pos x="714" y="3999"/>
                </a:cxn>
                <a:cxn ang="0">
                  <a:pos x="850" y="4103"/>
                </a:cxn>
                <a:cxn ang="0">
                  <a:pos x="1054" y="4103"/>
                </a:cxn>
                <a:cxn ang="0">
                  <a:pos x="1190" y="4138"/>
                </a:cxn>
                <a:cxn ang="0">
                  <a:pos x="1428" y="3964"/>
                </a:cxn>
                <a:cxn ang="0">
                  <a:pos x="1904" y="4068"/>
                </a:cxn>
                <a:cxn ang="0">
                  <a:pos x="2075" y="4033"/>
                </a:cxn>
                <a:cxn ang="0">
                  <a:pos x="2245" y="4068"/>
                </a:cxn>
              </a:cxnLst>
              <a:rect l="0" t="0" r="r" b="b"/>
              <a:pathLst>
                <a:path w="5170" h="4207">
                  <a:moveTo>
                    <a:pt x="2415" y="4068"/>
                  </a:moveTo>
                  <a:lnTo>
                    <a:pt x="2517" y="4103"/>
                  </a:lnTo>
                  <a:lnTo>
                    <a:pt x="2517" y="4068"/>
                  </a:lnTo>
                  <a:lnTo>
                    <a:pt x="2653" y="4103"/>
                  </a:lnTo>
                  <a:lnTo>
                    <a:pt x="2754" y="4068"/>
                  </a:lnTo>
                  <a:lnTo>
                    <a:pt x="2789" y="4103"/>
                  </a:lnTo>
                  <a:lnTo>
                    <a:pt x="2721" y="4207"/>
                  </a:lnTo>
                  <a:lnTo>
                    <a:pt x="2925" y="4207"/>
                  </a:lnTo>
                  <a:lnTo>
                    <a:pt x="2993" y="4103"/>
                  </a:lnTo>
                  <a:lnTo>
                    <a:pt x="3129" y="4103"/>
                  </a:lnTo>
                  <a:lnTo>
                    <a:pt x="3163" y="3894"/>
                  </a:lnTo>
                  <a:lnTo>
                    <a:pt x="3231" y="3825"/>
                  </a:lnTo>
                  <a:lnTo>
                    <a:pt x="3265" y="3894"/>
                  </a:lnTo>
                  <a:lnTo>
                    <a:pt x="3334" y="3894"/>
                  </a:lnTo>
                  <a:lnTo>
                    <a:pt x="3367" y="3964"/>
                  </a:lnTo>
                  <a:lnTo>
                    <a:pt x="3470" y="3929"/>
                  </a:lnTo>
                  <a:lnTo>
                    <a:pt x="3571" y="4103"/>
                  </a:lnTo>
                  <a:lnTo>
                    <a:pt x="3673" y="4068"/>
                  </a:lnTo>
                  <a:lnTo>
                    <a:pt x="3673" y="3999"/>
                  </a:lnTo>
                  <a:lnTo>
                    <a:pt x="3742" y="3964"/>
                  </a:lnTo>
                  <a:lnTo>
                    <a:pt x="3742" y="3894"/>
                  </a:lnTo>
                  <a:lnTo>
                    <a:pt x="3878" y="3894"/>
                  </a:lnTo>
                  <a:lnTo>
                    <a:pt x="3979" y="3929"/>
                  </a:lnTo>
                  <a:lnTo>
                    <a:pt x="4082" y="3894"/>
                  </a:lnTo>
                  <a:lnTo>
                    <a:pt x="4184" y="3929"/>
                  </a:lnTo>
                  <a:lnTo>
                    <a:pt x="4251" y="3860"/>
                  </a:lnTo>
                  <a:lnTo>
                    <a:pt x="4456" y="3825"/>
                  </a:lnTo>
                  <a:lnTo>
                    <a:pt x="4421" y="3650"/>
                  </a:lnTo>
                  <a:lnTo>
                    <a:pt x="4251" y="3616"/>
                  </a:lnTo>
                  <a:lnTo>
                    <a:pt x="4251" y="3547"/>
                  </a:lnTo>
                  <a:lnTo>
                    <a:pt x="4387" y="3303"/>
                  </a:lnTo>
                  <a:lnTo>
                    <a:pt x="4456" y="3338"/>
                  </a:lnTo>
                  <a:lnTo>
                    <a:pt x="4693" y="3269"/>
                  </a:lnTo>
                  <a:lnTo>
                    <a:pt x="4728" y="3199"/>
                  </a:lnTo>
                  <a:lnTo>
                    <a:pt x="4864" y="3199"/>
                  </a:lnTo>
                  <a:lnTo>
                    <a:pt x="4932" y="3130"/>
                  </a:lnTo>
                  <a:lnTo>
                    <a:pt x="4966" y="3025"/>
                  </a:lnTo>
                  <a:lnTo>
                    <a:pt x="5034" y="2990"/>
                  </a:lnTo>
                  <a:lnTo>
                    <a:pt x="5034" y="2851"/>
                  </a:lnTo>
                  <a:lnTo>
                    <a:pt x="5102" y="2747"/>
                  </a:lnTo>
                  <a:lnTo>
                    <a:pt x="5170" y="2608"/>
                  </a:lnTo>
                  <a:lnTo>
                    <a:pt x="5170" y="2573"/>
                  </a:lnTo>
                  <a:lnTo>
                    <a:pt x="5000" y="2503"/>
                  </a:lnTo>
                  <a:lnTo>
                    <a:pt x="4966" y="2400"/>
                  </a:lnTo>
                  <a:lnTo>
                    <a:pt x="4829" y="2364"/>
                  </a:lnTo>
                  <a:lnTo>
                    <a:pt x="4762" y="2295"/>
                  </a:lnTo>
                  <a:lnTo>
                    <a:pt x="4864" y="2121"/>
                  </a:lnTo>
                  <a:lnTo>
                    <a:pt x="4864" y="2017"/>
                  </a:lnTo>
                  <a:lnTo>
                    <a:pt x="4932" y="2017"/>
                  </a:lnTo>
                  <a:lnTo>
                    <a:pt x="4932" y="1912"/>
                  </a:lnTo>
                  <a:lnTo>
                    <a:pt x="4762" y="1843"/>
                  </a:lnTo>
                  <a:lnTo>
                    <a:pt x="4728" y="1739"/>
                  </a:lnTo>
                  <a:lnTo>
                    <a:pt x="4829" y="1634"/>
                  </a:lnTo>
                  <a:lnTo>
                    <a:pt x="4796" y="1495"/>
                  </a:lnTo>
                  <a:lnTo>
                    <a:pt x="4796" y="1321"/>
                  </a:lnTo>
                  <a:lnTo>
                    <a:pt x="4762" y="1252"/>
                  </a:lnTo>
                  <a:lnTo>
                    <a:pt x="4693" y="1252"/>
                  </a:lnTo>
                  <a:lnTo>
                    <a:pt x="4626" y="1287"/>
                  </a:lnTo>
                  <a:lnTo>
                    <a:pt x="4387" y="1287"/>
                  </a:lnTo>
                  <a:lnTo>
                    <a:pt x="4387" y="1148"/>
                  </a:lnTo>
                  <a:lnTo>
                    <a:pt x="4285" y="1078"/>
                  </a:lnTo>
                  <a:lnTo>
                    <a:pt x="4184" y="1043"/>
                  </a:lnTo>
                  <a:lnTo>
                    <a:pt x="4149" y="904"/>
                  </a:lnTo>
                  <a:lnTo>
                    <a:pt x="4218" y="904"/>
                  </a:lnTo>
                  <a:lnTo>
                    <a:pt x="4285" y="765"/>
                  </a:lnTo>
                  <a:lnTo>
                    <a:pt x="4251" y="626"/>
                  </a:lnTo>
                  <a:lnTo>
                    <a:pt x="4251" y="521"/>
                  </a:lnTo>
                  <a:lnTo>
                    <a:pt x="4184" y="418"/>
                  </a:lnTo>
                  <a:lnTo>
                    <a:pt x="4251" y="348"/>
                  </a:lnTo>
                  <a:lnTo>
                    <a:pt x="4184" y="348"/>
                  </a:lnTo>
                  <a:lnTo>
                    <a:pt x="4184" y="279"/>
                  </a:lnTo>
                  <a:lnTo>
                    <a:pt x="4115" y="243"/>
                  </a:lnTo>
                  <a:lnTo>
                    <a:pt x="4149" y="174"/>
                  </a:lnTo>
                  <a:lnTo>
                    <a:pt x="4082" y="174"/>
                  </a:lnTo>
                  <a:lnTo>
                    <a:pt x="3912" y="35"/>
                  </a:lnTo>
                  <a:lnTo>
                    <a:pt x="3878" y="35"/>
                  </a:lnTo>
                  <a:lnTo>
                    <a:pt x="3843" y="69"/>
                  </a:lnTo>
                  <a:lnTo>
                    <a:pt x="3843" y="0"/>
                  </a:lnTo>
                  <a:lnTo>
                    <a:pt x="3776" y="69"/>
                  </a:lnTo>
                  <a:lnTo>
                    <a:pt x="3707" y="0"/>
                  </a:lnTo>
                  <a:lnTo>
                    <a:pt x="3673" y="104"/>
                  </a:lnTo>
                  <a:lnTo>
                    <a:pt x="3571" y="140"/>
                  </a:lnTo>
                  <a:lnTo>
                    <a:pt x="3537" y="279"/>
                  </a:lnTo>
                  <a:lnTo>
                    <a:pt x="3503" y="279"/>
                  </a:lnTo>
                  <a:lnTo>
                    <a:pt x="3470" y="243"/>
                  </a:lnTo>
                  <a:lnTo>
                    <a:pt x="3435" y="279"/>
                  </a:lnTo>
                  <a:lnTo>
                    <a:pt x="3435" y="348"/>
                  </a:lnTo>
                  <a:lnTo>
                    <a:pt x="3401" y="382"/>
                  </a:lnTo>
                  <a:lnTo>
                    <a:pt x="3299" y="348"/>
                  </a:lnTo>
                  <a:lnTo>
                    <a:pt x="3163" y="452"/>
                  </a:lnTo>
                  <a:lnTo>
                    <a:pt x="3027" y="452"/>
                  </a:lnTo>
                  <a:lnTo>
                    <a:pt x="2959" y="521"/>
                  </a:lnTo>
                  <a:lnTo>
                    <a:pt x="2925" y="348"/>
                  </a:lnTo>
                  <a:lnTo>
                    <a:pt x="2857" y="348"/>
                  </a:lnTo>
                  <a:lnTo>
                    <a:pt x="2823" y="418"/>
                  </a:lnTo>
                  <a:lnTo>
                    <a:pt x="2754" y="348"/>
                  </a:lnTo>
                  <a:lnTo>
                    <a:pt x="2721" y="418"/>
                  </a:lnTo>
                  <a:lnTo>
                    <a:pt x="2618" y="382"/>
                  </a:lnTo>
                  <a:lnTo>
                    <a:pt x="2653" y="521"/>
                  </a:lnTo>
                  <a:lnTo>
                    <a:pt x="2618" y="591"/>
                  </a:lnTo>
                  <a:lnTo>
                    <a:pt x="2551" y="591"/>
                  </a:lnTo>
                  <a:lnTo>
                    <a:pt x="2517" y="696"/>
                  </a:lnTo>
                  <a:lnTo>
                    <a:pt x="2449" y="696"/>
                  </a:lnTo>
                  <a:lnTo>
                    <a:pt x="2415" y="660"/>
                  </a:lnTo>
                  <a:lnTo>
                    <a:pt x="2381" y="660"/>
                  </a:lnTo>
                  <a:lnTo>
                    <a:pt x="2415" y="870"/>
                  </a:lnTo>
                  <a:lnTo>
                    <a:pt x="2381" y="974"/>
                  </a:lnTo>
                  <a:lnTo>
                    <a:pt x="2346" y="974"/>
                  </a:lnTo>
                  <a:lnTo>
                    <a:pt x="2245" y="939"/>
                  </a:lnTo>
                  <a:lnTo>
                    <a:pt x="2143" y="974"/>
                  </a:lnTo>
                  <a:lnTo>
                    <a:pt x="2109" y="1009"/>
                  </a:lnTo>
                  <a:lnTo>
                    <a:pt x="1973" y="1009"/>
                  </a:lnTo>
                  <a:lnTo>
                    <a:pt x="1973" y="974"/>
                  </a:lnTo>
                  <a:lnTo>
                    <a:pt x="1870" y="1009"/>
                  </a:lnTo>
                  <a:lnTo>
                    <a:pt x="1565" y="939"/>
                  </a:lnTo>
                  <a:lnTo>
                    <a:pt x="1496" y="939"/>
                  </a:lnTo>
                  <a:lnTo>
                    <a:pt x="1462" y="1009"/>
                  </a:lnTo>
                  <a:lnTo>
                    <a:pt x="1462" y="1113"/>
                  </a:lnTo>
                  <a:lnTo>
                    <a:pt x="1360" y="1113"/>
                  </a:lnTo>
                  <a:lnTo>
                    <a:pt x="1326" y="1182"/>
                  </a:lnTo>
                  <a:lnTo>
                    <a:pt x="1156" y="1217"/>
                  </a:lnTo>
                  <a:lnTo>
                    <a:pt x="1122" y="1321"/>
                  </a:lnTo>
                  <a:lnTo>
                    <a:pt x="1054" y="1321"/>
                  </a:lnTo>
                  <a:lnTo>
                    <a:pt x="1020" y="1252"/>
                  </a:lnTo>
                  <a:lnTo>
                    <a:pt x="986" y="1252"/>
                  </a:lnTo>
                  <a:lnTo>
                    <a:pt x="884" y="1356"/>
                  </a:lnTo>
                  <a:lnTo>
                    <a:pt x="782" y="1391"/>
                  </a:lnTo>
                  <a:lnTo>
                    <a:pt x="679" y="1391"/>
                  </a:lnTo>
                  <a:lnTo>
                    <a:pt x="679" y="1321"/>
                  </a:lnTo>
                  <a:lnTo>
                    <a:pt x="612" y="1321"/>
                  </a:lnTo>
                  <a:lnTo>
                    <a:pt x="510" y="1426"/>
                  </a:lnTo>
                  <a:lnTo>
                    <a:pt x="510" y="1495"/>
                  </a:lnTo>
                  <a:lnTo>
                    <a:pt x="340" y="1495"/>
                  </a:lnTo>
                  <a:lnTo>
                    <a:pt x="237" y="1600"/>
                  </a:lnTo>
                  <a:lnTo>
                    <a:pt x="237" y="1739"/>
                  </a:lnTo>
                  <a:lnTo>
                    <a:pt x="170" y="1739"/>
                  </a:lnTo>
                  <a:lnTo>
                    <a:pt x="68" y="1773"/>
                  </a:lnTo>
                  <a:lnTo>
                    <a:pt x="34" y="1808"/>
                  </a:lnTo>
                  <a:lnTo>
                    <a:pt x="68" y="1947"/>
                  </a:lnTo>
                  <a:lnTo>
                    <a:pt x="0" y="2051"/>
                  </a:lnTo>
                  <a:lnTo>
                    <a:pt x="34" y="2086"/>
                  </a:lnTo>
                  <a:lnTo>
                    <a:pt x="136" y="2017"/>
                  </a:lnTo>
                  <a:lnTo>
                    <a:pt x="170" y="2051"/>
                  </a:lnTo>
                  <a:lnTo>
                    <a:pt x="306" y="2051"/>
                  </a:lnTo>
                  <a:lnTo>
                    <a:pt x="340" y="2086"/>
                  </a:lnTo>
                  <a:lnTo>
                    <a:pt x="271" y="2086"/>
                  </a:lnTo>
                  <a:lnTo>
                    <a:pt x="271" y="2156"/>
                  </a:lnTo>
                  <a:lnTo>
                    <a:pt x="408" y="2260"/>
                  </a:lnTo>
                  <a:lnTo>
                    <a:pt x="578" y="2225"/>
                  </a:lnTo>
                  <a:lnTo>
                    <a:pt x="714" y="2364"/>
                  </a:lnTo>
                  <a:lnTo>
                    <a:pt x="816" y="2364"/>
                  </a:lnTo>
                  <a:lnTo>
                    <a:pt x="816" y="2469"/>
                  </a:lnTo>
                  <a:lnTo>
                    <a:pt x="986" y="2539"/>
                  </a:lnTo>
                  <a:lnTo>
                    <a:pt x="986" y="2712"/>
                  </a:lnTo>
                  <a:lnTo>
                    <a:pt x="918" y="2781"/>
                  </a:lnTo>
                  <a:lnTo>
                    <a:pt x="918" y="2990"/>
                  </a:lnTo>
                  <a:lnTo>
                    <a:pt x="850" y="3164"/>
                  </a:lnTo>
                  <a:lnTo>
                    <a:pt x="918" y="3199"/>
                  </a:lnTo>
                  <a:lnTo>
                    <a:pt x="816" y="3303"/>
                  </a:lnTo>
                  <a:lnTo>
                    <a:pt x="679" y="3303"/>
                  </a:lnTo>
                  <a:lnTo>
                    <a:pt x="578" y="3442"/>
                  </a:lnTo>
                  <a:lnTo>
                    <a:pt x="679" y="3442"/>
                  </a:lnTo>
                  <a:lnTo>
                    <a:pt x="646" y="3511"/>
                  </a:lnTo>
                  <a:lnTo>
                    <a:pt x="612" y="3511"/>
                  </a:lnTo>
                  <a:lnTo>
                    <a:pt x="714" y="3581"/>
                  </a:lnTo>
                  <a:lnTo>
                    <a:pt x="612" y="3616"/>
                  </a:lnTo>
                  <a:lnTo>
                    <a:pt x="748" y="3720"/>
                  </a:lnTo>
                  <a:lnTo>
                    <a:pt x="714" y="3999"/>
                  </a:lnTo>
                  <a:lnTo>
                    <a:pt x="782" y="3999"/>
                  </a:lnTo>
                  <a:lnTo>
                    <a:pt x="748" y="4138"/>
                  </a:lnTo>
                  <a:lnTo>
                    <a:pt x="850" y="4103"/>
                  </a:lnTo>
                  <a:lnTo>
                    <a:pt x="952" y="4068"/>
                  </a:lnTo>
                  <a:lnTo>
                    <a:pt x="952" y="4138"/>
                  </a:lnTo>
                  <a:lnTo>
                    <a:pt x="1054" y="4103"/>
                  </a:lnTo>
                  <a:lnTo>
                    <a:pt x="1088" y="4172"/>
                  </a:lnTo>
                  <a:lnTo>
                    <a:pt x="1156" y="4207"/>
                  </a:lnTo>
                  <a:lnTo>
                    <a:pt x="1190" y="4138"/>
                  </a:lnTo>
                  <a:lnTo>
                    <a:pt x="1292" y="4138"/>
                  </a:lnTo>
                  <a:lnTo>
                    <a:pt x="1360" y="4068"/>
                  </a:lnTo>
                  <a:lnTo>
                    <a:pt x="1428" y="3964"/>
                  </a:lnTo>
                  <a:lnTo>
                    <a:pt x="1496" y="3964"/>
                  </a:lnTo>
                  <a:lnTo>
                    <a:pt x="1531" y="4068"/>
                  </a:lnTo>
                  <a:lnTo>
                    <a:pt x="1904" y="4068"/>
                  </a:lnTo>
                  <a:lnTo>
                    <a:pt x="1904" y="3999"/>
                  </a:lnTo>
                  <a:lnTo>
                    <a:pt x="2040" y="3964"/>
                  </a:lnTo>
                  <a:lnTo>
                    <a:pt x="2075" y="4033"/>
                  </a:lnTo>
                  <a:lnTo>
                    <a:pt x="2143" y="4068"/>
                  </a:lnTo>
                  <a:lnTo>
                    <a:pt x="2176" y="4138"/>
                  </a:lnTo>
                  <a:lnTo>
                    <a:pt x="2245" y="4068"/>
                  </a:lnTo>
                  <a:lnTo>
                    <a:pt x="2312" y="4103"/>
                  </a:lnTo>
                  <a:lnTo>
                    <a:pt x="2415" y="4068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1" name="LAU CZ010 median"/>
            <p:cNvSpPr>
              <a:spLocks/>
            </p:cNvSpPr>
            <p:nvPr/>
          </p:nvSpPr>
          <p:spPr bwMode="auto">
            <a:xfrm>
              <a:off x="2994150" y="2036757"/>
              <a:ext cx="689752" cy="530704"/>
            </a:xfrm>
            <a:custGeom>
              <a:avLst/>
              <a:gdLst/>
              <a:ahLst/>
              <a:cxnLst>
                <a:cxn ang="0">
                  <a:pos x="816" y="661"/>
                </a:cxn>
                <a:cxn ang="0">
                  <a:pos x="986" y="661"/>
                </a:cxn>
                <a:cxn ang="0">
                  <a:pos x="1054" y="591"/>
                </a:cxn>
                <a:cxn ang="0">
                  <a:pos x="1122" y="556"/>
                </a:cxn>
                <a:cxn ang="0">
                  <a:pos x="1088" y="522"/>
                </a:cxn>
                <a:cxn ang="0">
                  <a:pos x="1156" y="452"/>
                </a:cxn>
                <a:cxn ang="0">
                  <a:pos x="1191" y="383"/>
                </a:cxn>
                <a:cxn ang="0">
                  <a:pos x="1156" y="313"/>
                </a:cxn>
                <a:cxn ang="0">
                  <a:pos x="1122" y="313"/>
                </a:cxn>
                <a:cxn ang="0">
                  <a:pos x="1054" y="278"/>
                </a:cxn>
                <a:cxn ang="0">
                  <a:pos x="1054" y="174"/>
                </a:cxn>
                <a:cxn ang="0">
                  <a:pos x="884" y="105"/>
                </a:cxn>
                <a:cxn ang="0">
                  <a:pos x="816" y="0"/>
                </a:cxn>
                <a:cxn ang="0">
                  <a:pos x="510" y="0"/>
                </a:cxn>
                <a:cxn ang="0">
                  <a:pos x="408" y="70"/>
                </a:cxn>
                <a:cxn ang="0">
                  <a:pos x="238" y="105"/>
                </a:cxn>
                <a:cxn ang="0">
                  <a:pos x="169" y="174"/>
                </a:cxn>
                <a:cxn ang="0">
                  <a:pos x="0" y="244"/>
                </a:cxn>
                <a:cxn ang="0">
                  <a:pos x="0" y="348"/>
                </a:cxn>
                <a:cxn ang="0">
                  <a:pos x="33" y="417"/>
                </a:cxn>
                <a:cxn ang="0">
                  <a:pos x="68" y="626"/>
                </a:cxn>
                <a:cxn ang="0">
                  <a:pos x="203" y="800"/>
                </a:cxn>
                <a:cxn ang="0">
                  <a:pos x="238" y="905"/>
                </a:cxn>
                <a:cxn ang="0">
                  <a:pos x="374" y="905"/>
                </a:cxn>
                <a:cxn ang="0">
                  <a:pos x="578" y="730"/>
                </a:cxn>
                <a:cxn ang="0">
                  <a:pos x="816" y="661"/>
                </a:cxn>
              </a:cxnLst>
              <a:rect l="0" t="0" r="r" b="b"/>
              <a:pathLst>
                <a:path w="1191" h="905">
                  <a:moveTo>
                    <a:pt x="816" y="661"/>
                  </a:moveTo>
                  <a:lnTo>
                    <a:pt x="986" y="661"/>
                  </a:lnTo>
                  <a:lnTo>
                    <a:pt x="1054" y="591"/>
                  </a:lnTo>
                  <a:lnTo>
                    <a:pt x="1122" y="556"/>
                  </a:lnTo>
                  <a:lnTo>
                    <a:pt x="1088" y="522"/>
                  </a:lnTo>
                  <a:lnTo>
                    <a:pt x="1156" y="452"/>
                  </a:lnTo>
                  <a:lnTo>
                    <a:pt x="1191" y="383"/>
                  </a:lnTo>
                  <a:lnTo>
                    <a:pt x="1156" y="313"/>
                  </a:lnTo>
                  <a:lnTo>
                    <a:pt x="1122" y="313"/>
                  </a:lnTo>
                  <a:lnTo>
                    <a:pt x="1054" y="278"/>
                  </a:lnTo>
                  <a:lnTo>
                    <a:pt x="1054" y="174"/>
                  </a:lnTo>
                  <a:lnTo>
                    <a:pt x="884" y="105"/>
                  </a:lnTo>
                  <a:lnTo>
                    <a:pt x="816" y="0"/>
                  </a:lnTo>
                  <a:lnTo>
                    <a:pt x="510" y="0"/>
                  </a:lnTo>
                  <a:lnTo>
                    <a:pt x="408" y="70"/>
                  </a:lnTo>
                  <a:lnTo>
                    <a:pt x="238" y="105"/>
                  </a:lnTo>
                  <a:lnTo>
                    <a:pt x="169" y="174"/>
                  </a:lnTo>
                  <a:lnTo>
                    <a:pt x="0" y="244"/>
                  </a:lnTo>
                  <a:lnTo>
                    <a:pt x="0" y="348"/>
                  </a:lnTo>
                  <a:lnTo>
                    <a:pt x="33" y="417"/>
                  </a:lnTo>
                  <a:lnTo>
                    <a:pt x="68" y="626"/>
                  </a:lnTo>
                  <a:lnTo>
                    <a:pt x="203" y="800"/>
                  </a:lnTo>
                  <a:lnTo>
                    <a:pt x="238" y="905"/>
                  </a:lnTo>
                  <a:lnTo>
                    <a:pt x="374" y="905"/>
                  </a:lnTo>
                  <a:lnTo>
                    <a:pt x="578" y="730"/>
                  </a:lnTo>
                  <a:lnTo>
                    <a:pt x="816" y="661"/>
                  </a:lnTo>
                  <a:close/>
                </a:path>
              </a:pathLst>
            </a:custGeom>
            <a:solidFill>
              <a:srgbClr val="FF000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2" name="LAU CZ051 median"/>
            <p:cNvSpPr>
              <a:spLocks/>
            </p:cNvSpPr>
            <p:nvPr/>
          </p:nvSpPr>
          <p:spPr bwMode="auto">
            <a:xfrm>
              <a:off x="3072531" y="100404"/>
              <a:ext cx="1693027" cy="1176156"/>
            </a:xfrm>
            <a:custGeom>
              <a:avLst/>
              <a:gdLst/>
              <a:ahLst/>
              <a:cxnLst>
                <a:cxn ang="0">
                  <a:pos x="1701" y="1738"/>
                </a:cxn>
                <a:cxn ang="0">
                  <a:pos x="1497" y="1599"/>
                </a:cxn>
                <a:cxn ang="0">
                  <a:pos x="1462" y="1564"/>
                </a:cxn>
                <a:cxn ang="0">
                  <a:pos x="1326" y="1564"/>
                </a:cxn>
                <a:cxn ang="0">
                  <a:pos x="1190" y="1704"/>
                </a:cxn>
                <a:cxn ang="0">
                  <a:pos x="1122" y="1843"/>
                </a:cxn>
                <a:cxn ang="0">
                  <a:pos x="1054" y="1843"/>
                </a:cxn>
                <a:cxn ang="0">
                  <a:pos x="1020" y="1946"/>
                </a:cxn>
                <a:cxn ang="0">
                  <a:pos x="782" y="2016"/>
                </a:cxn>
                <a:cxn ang="0">
                  <a:pos x="578" y="2085"/>
                </a:cxn>
                <a:cxn ang="0">
                  <a:pos x="476" y="1912"/>
                </a:cxn>
                <a:cxn ang="0">
                  <a:pos x="373" y="1912"/>
                </a:cxn>
                <a:cxn ang="0">
                  <a:pos x="237" y="1946"/>
                </a:cxn>
                <a:cxn ang="0">
                  <a:pos x="34" y="1355"/>
                </a:cxn>
                <a:cxn ang="0">
                  <a:pos x="0" y="1286"/>
                </a:cxn>
                <a:cxn ang="0">
                  <a:pos x="68" y="1112"/>
                </a:cxn>
                <a:cxn ang="0">
                  <a:pos x="204" y="974"/>
                </a:cxn>
                <a:cxn ang="0">
                  <a:pos x="272" y="799"/>
                </a:cxn>
                <a:cxn ang="0">
                  <a:pos x="373" y="834"/>
                </a:cxn>
                <a:cxn ang="0">
                  <a:pos x="544" y="799"/>
                </a:cxn>
                <a:cxn ang="0">
                  <a:pos x="714" y="591"/>
                </a:cxn>
                <a:cxn ang="0">
                  <a:pos x="1020" y="764"/>
                </a:cxn>
                <a:cxn ang="0">
                  <a:pos x="1156" y="591"/>
                </a:cxn>
                <a:cxn ang="0">
                  <a:pos x="1497" y="591"/>
                </a:cxn>
                <a:cxn ang="0">
                  <a:pos x="1564" y="347"/>
                </a:cxn>
                <a:cxn ang="0">
                  <a:pos x="1632" y="103"/>
                </a:cxn>
                <a:cxn ang="0">
                  <a:pos x="1531" y="69"/>
                </a:cxn>
                <a:cxn ang="0">
                  <a:pos x="1768" y="34"/>
                </a:cxn>
                <a:cxn ang="0">
                  <a:pos x="1870" y="139"/>
                </a:cxn>
                <a:cxn ang="0">
                  <a:pos x="1973" y="69"/>
                </a:cxn>
                <a:cxn ang="0">
                  <a:pos x="2006" y="173"/>
                </a:cxn>
                <a:cxn ang="0">
                  <a:pos x="2211" y="139"/>
                </a:cxn>
                <a:cxn ang="0">
                  <a:pos x="2279" y="242"/>
                </a:cxn>
                <a:cxn ang="0">
                  <a:pos x="2312" y="660"/>
                </a:cxn>
                <a:cxn ang="0">
                  <a:pos x="2483" y="1008"/>
                </a:cxn>
                <a:cxn ang="0">
                  <a:pos x="2892" y="974"/>
                </a:cxn>
                <a:cxn ang="0">
                  <a:pos x="2925" y="1112"/>
                </a:cxn>
                <a:cxn ang="0">
                  <a:pos x="2925" y="1355"/>
                </a:cxn>
                <a:cxn ang="0">
                  <a:pos x="2959" y="1633"/>
                </a:cxn>
                <a:cxn ang="0">
                  <a:pos x="2959" y="1843"/>
                </a:cxn>
                <a:cxn ang="0">
                  <a:pos x="2959" y="1982"/>
                </a:cxn>
                <a:cxn ang="0">
                  <a:pos x="2823" y="2016"/>
                </a:cxn>
                <a:cxn ang="0">
                  <a:pos x="2619" y="1946"/>
                </a:cxn>
                <a:cxn ang="0">
                  <a:pos x="2483" y="2121"/>
                </a:cxn>
                <a:cxn ang="0">
                  <a:pos x="2381" y="2016"/>
                </a:cxn>
                <a:cxn ang="0">
                  <a:pos x="2176" y="1946"/>
                </a:cxn>
                <a:cxn ang="0">
                  <a:pos x="1870" y="1912"/>
                </a:cxn>
                <a:cxn ang="0">
                  <a:pos x="1803" y="1843"/>
                </a:cxn>
                <a:cxn ang="0">
                  <a:pos x="1768" y="1738"/>
                </a:cxn>
              </a:cxnLst>
              <a:rect l="0" t="0" r="r" b="b"/>
              <a:pathLst>
                <a:path w="3028" h="2121">
                  <a:moveTo>
                    <a:pt x="1768" y="1738"/>
                  </a:moveTo>
                  <a:lnTo>
                    <a:pt x="1701" y="1738"/>
                  </a:lnTo>
                  <a:lnTo>
                    <a:pt x="1531" y="1599"/>
                  </a:lnTo>
                  <a:lnTo>
                    <a:pt x="1497" y="1599"/>
                  </a:lnTo>
                  <a:lnTo>
                    <a:pt x="1462" y="1633"/>
                  </a:lnTo>
                  <a:lnTo>
                    <a:pt x="1462" y="1564"/>
                  </a:lnTo>
                  <a:lnTo>
                    <a:pt x="1395" y="1633"/>
                  </a:lnTo>
                  <a:lnTo>
                    <a:pt x="1326" y="1564"/>
                  </a:lnTo>
                  <a:lnTo>
                    <a:pt x="1292" y="1668"/>
                  </a:lnTo>
                  <a:lnTo>
                    <a:pt x="1190" y="1704"/>
                  </a:lnTo>
                  <a:lnTo>
                    <a:pt x="1156" y="1843"/>
                  </a:lnTo>
                  <a:lnTo>
                    <a:pt x="1122" y="1843"/>
                  </a:lnTo>
                  <a:lnTo>
                    <a:pt x="1089" y="1807"/>
                  </a:lnTo>
                  <a:lnTo>
                    <a:pt x="1054" y="1843"/>
                  </a:lnTo>
                  <a:lnTo>
                    <a:pt x="1054" y="1912"/>
                  </a:lnTo>
                  <a:lnTo>
                    <a:pt x="1020" y="1946"/>
                  </a:lnTo>
                  <a:lnTo>
                    <a:pt x="918" y="1912"/>
                  </a:lnTo>
                  <a:lnTo>
                    <a:pt x="782" y="2016"/>
                  </a:lnTo>
                  <a:lnTo>
                    <a:pt x="646" y="2016"/>
                  </a:lnTo>
                  <a:lnTo>
                    <a:pt x="578" y="2085"/>
                  </a:lnTo>
                  <a:lnTo>
                    <a:pt x="544" y="1912"/>
                  </a:lnTo>
                  <a:lnTo>
                    <a:pt x="476" y="1912"/>
                  </a:lnTo>
                  <a:lnTo>
                    <a:pt x="442" y="1982"/>
                  </a:lnTo>
                  <a:lnTo>
                    <a:pt x="373" y="1912"/>
                  </a:lnTo>
                  <a:lnTo>
                    <a:pt x="340" y="1982"/>
                  </a:lnTo>
                  <a:lnTo>
                    <a:pt x="237" y="1946"/>
                  </a:lnTo>
                  <a:lnTo>
                    <a:pt x="34" y="1529"/>
                  </a:lnTo>
                  <a:lnTo>
                    <a:pt x="34" y="1355"/>
                  </a:lnTo>
                  <a:lnTo>
                    <a:pt x="0" y="1355"/>
                  </a:lnTo>
                  <a:lnTo>
                    <a:pt x="0" y="1286"/>
                  </a:lnTo>
                  <a:lnTo>
                    <a:pt x="34" y="1252"/>
                  </a:lnTo>
                  <a:lnTo>
                    <a:pt x="68" y="1112"/>
                  </a:lnTo>
                  <a:lnTo>
                    <a:pt x="204" y="1043"/>
                  </a:lnTo>
                  <a:lnTo>
                    <a:pt x="204" y="974"/>
                  </a:lnTo>
                  <a:lnTo>
                    <a:pt x="272" y="869"/>
                  </a:lnTo>
                  <a:lnTo>
                    <a:pt x="272" y="799"/>
                  </a:lnTo>
                  <a:lnTo>
                    <a:pt x="373" y="764"/>
                  </a:lnTo>
                  <a:lnTo>
                    <a:pt x="373" y="834"/>
                  </a:lnTo>
                  <a:lnTo>
                    <a:pt x="442" y="869"/>
                  </a:lnTo>
                  <a:lnTo>
                    <a:pt x="544" y="799"/>
                  </a:lnTo>
                  <a:lnTo>
                    <a:pt x="544" y="695"/>
                  </a:lnTo>
                  <a:lnTo>
                    <a:pt x="714" y="591"/>
                  </a:lnTo>
                  <a:lnTo>
                    <a:pt x="782" y="660"/>
                  </a:lnTo>
                  <a:lnTo>
                    <a:pt x="1020" y="764"/>
                  </a:lnTo>
                  <a:lnTo>
                    <a:pt x="1089" y="764"/>
                  </a:lnTo>
                  <a:lnTo>
                    <a:pt x="1156" y="591"/>
                  </a:lnTo>
                  <a:lnTo>
                    <a:pt x="1259" y="556"/>
                  </a:lnTo>
                  <a:lnTo>
                    <a:pt x="1497" y="591"/>
                  </a:lnTo>
                  <a:lnTo>
                    <a:pt x="1564" y="556"/>
                  </a:lnTo>
                  <a:lnTo>
                    <a:pt x="1564" y="347"/>
                  </a:lnTo>
                  <a:lnTo>
                    <a:pt x="1632" y="242"/>
                  </a:lnTo>
                  <a:lnTo>
                    <a:pt x="1632" y="103"/>
                  </a:lnTo>
                  <a:lnTo>
                    <a:pt x="1531" y="103"/>
                  </a:lnTo>
                  <a:lnTo>
                    <a:pt x="1531" y="69"/>
                  </a:lnTo>
                  <a:lnTo>
                    <a:pt x="1667" y="0"/>
                  </a:lnTo>
                  <a:lnTo>
                    <a:pt x="1768" y="34"/>
                  </a:lnTo>
                  <a:lnTo>
                    <a:pt x="1870" y="34"/>
                  </a:lnTo>
                  <a:lnTo>
                    <a:pt x="1870" y="139"/>
                  </a:lnTo>
                  <a:lnTo>
                    <a:pt x="1904" y="139"/>
                  </a:lnTo>
                  <a:lnTo>
                    <a:pt x="1973" y="69"/>
                  </a:lnTo>
                  <a:lnTo>
                    <a:pt x="2006" y="69"/>
                  </a:lnTo>
                  <a:lnTo>
                    <a:pt x="2006" y="173"/>
                  </a:lnTo>
                  <a:lnTo>
                    <a:pt x="2109" y="139"/>
                  </a:lnTo>
                  <a:lnTo>
                    <a:pt x="2211" y="139"/>
                  </a:lnTo>
                  <a:lnTo>
                    <a:pt x="2245" y="173"/>
                  </a:lnTo>
                  <a:lnTo>
                    <a:pt x="2279" y="242"/>
                  </a:lnTo>
                  <a:lnTo>
                    <a:pt x="2245" y="486"/>
                  </a:lnTo>
                  <a:lnTo>
                    <a:pt x="2312" y="660"/>
                  </a:lnTo>
                  <a:lnTo>
                    <a:pt x="2483" y="730"/>
                  </a:lnTo>
                  <a:lnTo>
                    <a:pt x="2483" y="1008"/>
                  </a:lnTo>
                  <a:lnTo>
                    <a:pt x="2585" y="834"/>
                  </a:lnTo>
                  <a:lnTo>
                    <a:pt x="2892" y="974"/>
                  </a:lnTo>
                  <a:lnTo>
                    <a:pt x="2892" y="1077"/>
                  </a:lnTo>
                  <a:lnTo>
                    <a:pt x="2925" y="1112"/>
                  </a:lnTo>
                  <a:lnTo>
                    <a:pt x="2892" y="1286"/>
                  </a:lnTo>
                  <a:lnTo>
                    <a:pt x="2925" y="1355"/>
                  </a:lnTo>
                  <a:lnTo>
                    <a:pt x="2925" y="1529"/>
                  </a:lnTo>
                  <a:lnTo>
                    <a:pt x="2959" y="1633"/>
                  </a:lnTo>
                  <a:lnTo>
                    <a:pt x="2925" y="1704"/>
                  </a:lnTo>
                  <a:lnTo>
                    <a:pt x="2959" y="1843"/>
                  </a:lnTo>
                  <a:lnTo>
                    <a:pt x="3028" y="1912"/>
                  </a:lnTo>
                  <a:lnTo>
                    <a:pt x="2959" y="1982"/>
                  </a:lnTo>
                  <a:lnTo>
                    <a:pt x="2925" y="1946"/>
                  </a:lnTo>
                  <a:lnTo>
                    <a:pt x="2823" y="2016"/>
                  </a:lnTo>
                  <a:lnTo>
                    <a:pt x="2721" y="1877"/>
                  </a:lnTo>
                  <a:lnTo>
                    <a:pt x="2619" y="1946"/>
                  </a:lnTo>
                  <a:lnTo>
                    <a:pt x="2619" y="2016"/>
                  </a:lnTo>
                  <a:lnTo>
                    <a:pt x="2483" y="2121"/>
                  </a:lnTo>
                  <a:lnTo>
                    <a:pt x="2448" y="2016"/>
                  </a:lnTo>
                  <a:lnTo>
                    <a:pt x="2381" y="2016"/>
                  </a:lnTo>
                  <a:lnTo>
                    <a:pt x="2347" y="1982"/>
                  </a:lnTo>
                  <a:lnTo>
                    <a:pt x="2176" y="1946"/>
                  </a:lnTo>
                  <a:lnTo>
                    <a:pt x="2075" y="2051"/>
                  </a:lnTo>
                  <a:lnTo>
                    <a:pt x="1870" y="1912"/>
                  </a:lnTo>
                  <a:lnTo>
                    <a:pt x="1803" y="1912"/>
                  </a:lnTo>
                  <a:lnTo>
                    <a:pt x="1803" y="1843"/>
                  </a:lnTo>
                  <a:lnTo>
                    <a:pt x="1734" y="1807"/>
                  </a:lnTo>
                  <a:lnTo>
                    <a:pt x="1768" y="1738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3" name="LAU CZ052 median"/>
            <p:cNvSpPr>
              <a:spLocks/>
            </p:cNvSpPr>
            <p:nvPr/>
          </p:nvSpPr>
          <p:spPr bwMode="auto">
            <a:xfrm>
              <a:off x="4060130" y="645451"/>
              <a:ext cx="1990875" cy="1592113"/>
            </a:xfrm>
            <a:custGeom>
              <a:avLst/>
              <a:gdLst/>
              <a:ahLst/>
              <a:cxnLst>
                <a:cxn ang="0">
                  <a:pos x="2347" y="486"/>
                </a:cxn>
                <a:cxn ang="0">
                  <a:pos x="2586" y="520"/>
                </a:cxn>
                <a:cxn ang="0">
                  <a:pos x="2688" y="520"/>
                </a:cxn>
                <a:cxn ang="0">
                  <a:pos x="2858" y="451"/>
                </a:cxn>
                <a:cxn ang="0">
                  <a:pos x="3199" y="730"/>
                </a:cxn>
                <a:cxn ang="0">
                  <a:pos x="3096" y="972"/>
                </a:cxn>
                <a:cxn ang="0">
                  <a:pos x="2858" y="1147"/>
                </a:cxn>
                <a:cxn ang="0">
                  <a:pos x="2654" y="1389"/>
                </a:cxn>
                <a:cxn ang="0">
                  <a:pos x="2790" y="1564"/>
                </a:cxn>
                <a:cxn ang="0">
                  <a:pos x="2858" y="1529"/>
                </a:cxn>
                <a:cxn ang="0">
                  <a:pos x="3096" y="1772"/>
                </a:cxn>
                <a:cxn ang="0">
                  <a:pos x="3470" y="2119"/>
                </a:cxn>
                <a:cxn ang="0">
                  <a:pos x="3504" y="2329"/>
                </a:cxn>
                <a:cxn ang="0">
                  <a:pos x="3436" y="2433"/>
                </a:cxn>
                <a:cxn ang="0">
                  <a:pos x="3028" y="2607"/>
                </a:cxn>
                <a:cxn ang="0">
                  <a:pos x="2960" y="2711"/>
                </a:cxn>
                <a:cxn ang="0">
                  <a:pos x="2892" y="2815"/>
                </a:cxn>
                <a:cxn ang="0">
                  <a:pos x="2518" y="2746"/>
                </a:cxn>
                <a:cxn ang="0">
                  <a:pos x="2313" y="2641"/>
                </a:cxn>
                <a:cxn ang="0">
                  <a:pos x="2144" y="2537"/>
                </a:cxn>
                <a:cxn ang="0">
                  <a:pos x="1939" y="2363"/>
                </a:cxn>
                <a:cxn ang="0">
                  <a:pos x="1803" y="2433"/>
                </a:cxn>
                <a:cxn ang="0">
                  <a:pos x="1633" y="2363"/>
                </a:cxn>
                <a:cxn ang="0">
                  <a:pos x="1497" y="2468"/>
                </a:cxn>
                <a:cxn ang="0">
                  <a:pos x="1361" y="2502"/>
                </a:cxn>
                <a:cxn ang="0">
                  <a:pos x="1260" y="2502"/>
                </a:cxn>
                <a:cxn ang="0">
                  <a:pos x="1191" y="2468"/>
                </a:cxn>
                <a:cxn ang="0">
                  <a:pos x="1055" y="2468"/>
                </a:cxn>
                <a:cxn ang="0">
                  <a:pos x="987" y="2537"/>
                </a:cxn>
                <a:cxn ang="0">
                  <a:pos x="783" y="2502"/>
                </a:cxn>
                <a:cxn ang="0">
                  <a:pos x="579" y="2329"/>
                </a:cxn>
                <a:cxn ang="0">
                  <a:pos x="647" y="2085"/>
                </a:cxn>
                <a:cxn ang="0">
                  <a:pos x="613" y="1842"/>
                </a:cxn>
                <a:cxn ang="0">
                  <a:pos x="477" y="1877"/>
                </a:cxn>
                <a:cxn ang="0">
                  <a:pos x="238" y="1738"/>
                </a:cxn>
                <a:cxn ang="0">
                  <a:pos x="35" y="1633"/>
                </a:cxn>
                <a:cxn ang="0">
                  <a:pos x="69" y="1494"/>
                </a:cxn>
                <a:cxn ang="0">
                  <a:pos x="102" y="1216"/>
                </a:cxn>
                <a:cxn ang="0">
                  <a:pos x="35" y="1008"/>
                </a:cxn>
                <a:cxn ang="0">
                  <a:pos x="307" y="1077"/>
                </a:cxn>
                <a:cxn ang="0">
                  <a:pos x="579" y="1008"/>
                </a:cxn>
                <a:cxn ang="0">
                  <a:pos x="680" y="1042"/>
                </a:cxn>
                <a:cxn ang="0">
                  <a:pos x="851" y="1042"/>
                </a:cxn>
                <a:cxn ang="0">
                  <a:pos x="953" y="903"/>
                </a:cxn>
                <a:cxn ang="0">
                  <a:pos x="1157" y="972"/>
                </a:cxn>
                <a:cxn ang="0">
                  <a:pos x="1260" y="938"/>
                </a:cxn>
                <a:cxn ang="0">
                  <a:pos x="1157" y="730"/>
                </a:cxn>
                <a:cxn ang="0">
                  <a:pos x="1157" y="555"/>
                </a:cxn>
                <a:cxn ang="0">
                  <a:pos x="1124" y="312"/>
                </a:cxn>
                <a:cxn ang="0">
                  <a:pos x="1124" y="103"/>
                </a:cxn>
                <a:cxn ang="0">
                  <a:pos x="1260" y="0"/>
                </a:cxn>
                <a:cxn ang="0">
                  <a:pos x="1702" y="103"/>
                </a:cxn>
                <a:cxn ang="0">
                  <a:pos x="1838" y="312"/>
                </a:cxn>
                <a:cxn ang="0">
                  <a:pos x="1905" y="381"/>
                </a:cxn>
                <a:cxn ang="0">
                  <a:pos x="2144" y="347"/>
                </a:cxn>
                <a:cxn ang="0">
                  <a:pos x="2144" y="659"/>
                </a:cxn>
                <a:cxn ang="0">
                  <a:pos x="2280" y="625"/>
                </a:cxn>
              </a:cxnLst>
              <a:rect l="0" t="0" r="r" b="b"/>
              <a:pathLst>
                <a:path w="3538" h="2850">
                  <a:moveTo>
                    <a:pt x="2280" y="625"/>
                  </a:moveTo>
                  <a:lnTo>
                    <a:pt x="2347" y="486"/>
                  </a:lnTo>
                  <a:lnTo>
                    <a:pt x="2518" y="486"/>
                  </a:lnTo>
                  <a:lnTo>
                    <a:pt x="2586" y="520"/>
                  </a:lnTo>
                  <a:lnTo>
                    <a:pt x="2586" y="555"/>
                  </a:lnTo>
                  <a:lnTo>
                    <a:pt x="2688" y="520"/>
                  </a:lnTo>
                  <a:lnTo>
                    <a:pt x="2756" y="416"/>
                  </a:lnTo>
                  <a:lnTo>
                    <a:pt x="2858" y="451"/>
                  </a:lnTo>
                  <a:lnTo>
                    <a:pt x="2926" y="451"/>
                  </a:lnTo>
                  <a:lnTo>
                    <a:pt x="3199" y="730"/>
                  </a:lnTo>
                  <a:lnTo>
                    <a:pt x="3199" y="799"/>
                  </a:lnTo>
                  <a:lnTo>
                    <a:pt x="3096" y="972"/>
                  </a:lnTo>
                  <a:lnTo>
                    <a:pt x="2892" y="1077"/>
                  </a:lnTo>
                  <a:lnTo>
                    <a:pt x="2858" y="1147"/>
                  </a:lnTo>
                  <a:lnTo>
                    <a:pt x="2688" y="1181"/>
                  </a:lnTo>
                  <a:lnTo>
                    <a:pt x="2654" y="1389"/>
                  </a:lnTo>
                  <a:lnTo>
                    <a:pt x="2756" y="1460"/>
                  </a:lnTo>
                  <a:lnTo>
                    <a:pt x="2790" y="1564"/>
                  </a:lnTo>
                  <a:lnTo>
                    <a:pt x="2824" y="1564"/>
                  </a:lnTo>
                  <a:lnTo>
                    <a:pt x="2858" y="1529"/>
                  </a:lnTo>
                  <a:lnTo>
                    <a:pt x="2994" y="1529"/>
                  </a:lnTo>
                  <a:lnTo>
                    <a:pt x="3096" y="1772"/>
                  </a:lnTo>
                  <a:lnTo>
                    <a:pt x="3164" y="1772"/>
                  </a:lnTo>
                  <a:lnTo>
                    <a:pt x="3470" y="2119"/>
                  </a:lnTo>
                  <a:lnTo>
                    <a:pt x="3504" y="2224"/>
                  </a:lnTo>
                  <a:lnTo>
                    <a:pt x="3504" y="2329"/>
                  </a:lnTo>
                  <a:lnTo>
                    <a:pt x="3538" y="2468"/>
                  </a:lnTo>
                  <a:lnTo>
                    <a:pt x="3436" y="2433"/>
                  </a:lnTo>
                  <a:lnTo>
                    <a:pt x="3368" y="2398"/>
                  </a:lnTo>
                  <a:lnTo>
                    <a:pt x="3028" y="2607"/>
                  </a:lnTo>
                  <a:lnTo>
                    <a:pt x="2960" y="2607"/>
                  </a:lnTo>
                  <a:lnTo>
                    <a:pt x="2960" y="2711"/>
                  </a:lnTo>
                  <a:lnTo>
                    <a:pt x="2926" y="2711"/>
                  </a:lnTo>
                  <a:lnTo>
                    <a:pt x="2892" y="2815"/>
                  </a:lnTo>
                  <a:lnTo>
                    <a:pt x="2586" y="2850"/>
                  </a:lnTo>
                  <a:lnTo>
                    <a:pt x="2518" y="2746"/>
                  </a:lnTo>
                  <a:lnTo>
                    <a:pt x="2450" y="2746"/>
                  </a:lnTo>
                  <a:lnTo>
                    <a:pt x="2313" y="2641"/>
                  </a:lnTo>
                  <a:lnTo>
                    <a:pt x="2246" y="2572"/>
                  </a:lnTo>
                  <a:lnTo>
                    <a:pt x="2144" y="2537"/>
                  </a:lnTo>
                  <a:lnTo>
                    <a:pt x="2110" y="2398"/>
                  </a:lnTo>
                  <a:lnTo>
                    <a:pt x="1939" y="2363"/>
                  </a:lnTo>
                  <a:lnTo>
                    <a:pt x="1838" y="2433"/>
                  </a:lnTo>
                  <a:lnTo>
                    <a:pt x="1803" y="2433"/>
                  </a:lnTo>
                  <a:lnTo>
                    <a:pt x="1702" y="2502"/>
                  </a:lnTo>
                  <a:lnTo>
                    <a:pt x="1633" y="2363"/>
                  </a:lnTo>
                  <a:lnTo>
                    <a:pt x="1566" y="2363"/>
                  </a:lnTo>
                  <a:lnTo>
                    <a:pt x="1497" y="2468"/>
                  </a:lnTo>
                  <a:lnTo>
                    <a:pt x="1396" y="2468"/>
                  </a:lnTo>
                  <a:lnTo>
                    <a:pt x="1361" y="2502"/>
                  </a:lnTo>
                  <a:lnTo>
                    <a:pt x="1293" y="2468"/>
                  </a:lnTo>
                  <a:lnTo>
                    <a:pt x="1260" y="2502"/>
                  </a:lnTo>
                  <a:lnTo>
                    <a:pt x="1191" y="2433"/>
                  </a:lnTo>
                  <a:lnTo>
                    <a:pt x="1191" y="2468"/>
                  </a:lnTo>
                  <a:lnTo>
                    <a:pt x="1089" y="2433"/>
                  </a:lnTo>
                  <a:lnTo>
                    <a:pt x="1055" y="2468"/>
                  </a:lnTo>
                  <a:lnTo>
                    <a:pt x="1021" y="2468"/>
                  </a:lnTo>
                  <a:lnTo>
                    <a:pt x="987" y="2537"/>
                  </a:lnTo>
                  <a:lnTo>
                    <a:pt x="783" y="2607"/>
                  </a:lnTo>
                  <a:lnTo>
                    <a:pt x="783" y="2502"/>
                  </a:lnTo>
                  <a:lnTo>
                    <a:pt x="613" y="2433"/>
                  </a:lnTo>
                  <a:lnTo>
                    <a:pt x="579" y="2329"/>
                  </a:lnTo>
                  <a:lnTo>
                    <a:pt x="680" y="2224"/>
                  </a:lnTo>
                  <a:lnTo>
                    <a:pt x="647" y="2085"/>
                  </a:lnTo>
                  <a:lnTo>
                    <a:pt x="647" y="1911"/>
                  </a:lnTo>
                  <a:lnTo>
                    <a:pt x="613" y="1842"/>
                  </a:lnTo>
                  <a:lnTo>
                    <a:pt x="544" y="1842"/>
                  </a:lnTo>
                  <a:lnTo>
                    <a:pt x="477" y="1877"/>
                  </a:lnTo>
                  <a:lnTo>
                    <a:pt x="238" y="1877"/>
                  </a:lnTo>
                  <a:lnTo>
                    <a:pt x="238" y="1738"/>
                  </a:lnTo>
                  <a:lnTo>
                    <a:pt x="136" y="1668"/>
                  </a:lnTo>
                  <a:lnTo>
                    <a:pt x="35" y="1633"/>
                  </a:lnTo>
                  <a:lnTo>
                    <a:pt x="0" y="1494"/>
                  </a:lnTo>
                  <a:lnTo>
                    <a:pt x="69" y="1494"/>
                  </a:lnTo>
                  <a:lnTo>
                    <a:pt x="136" y="1355"/>
                  </a:lnTo>
                  <a:lnTo>
                    <a:pt x="102" y="1216"/>
                  </a:lnTo>
                  <a:lnTo>
                    <a:pt x="102" y="1111"/>
                  </a:lnTo>
                  <a:lnTo>
                    <a:pt x="35" y="1008"/>
                  </a:lnTo>
                  <a:lnTo>
                    <a:pt x="102" y="938"/>
                  </a:lnTo>
                  <a:lnTo>
                    <a:pt x="307" y="1077"/>
                  </a:lnTo>
                  <a:lnTo>
                    <a:pt x="408" y="972"/>
                  </a:lnTo>
                  <a:lnTo>
                    <a:pt x="579" y="1008"/>
                  </a:lnTo>
                  <a:lnTo>
                    <a:pt x="613" y="1042"/>
                  </a:lnTo>
                  <a:lnTo>
                    <a:pt x="680" y="1042"/>
                  </a:lnTo>
                  <a:lnTo>
                    <a:pt x="715" y="1147"/>
                  </a:lnTo>
                  <a:lnTo>
                    <a:pt x="851" y="1042"/>
                  </a:lnTo>
                  <a:lnTo>
                    <a:pt x="851" y="972"/>
                  </a:lnTo>
                  <a:lnTo>
                    <a:pt x="953" y="903"/>
                  </a:lnTo>
                  <a:lnTo>
                    <a:pt x="1055" y="1042"/>
                  </a:lnTo>
                  <a:lnTo>
                    <a:pt x="1157" y="972"/>
                  </a:lnTo>
                  <a:lnTo>
                    <a:pt x="1191" y="1008"/>
                  </a:lnTo>
                  <a:lnTo>
                    <a:pt x="1260" y="938"/>
                  </a:lnTo>
                  <a:lnTo>
                    <a:pt x="1191" y="869"/>
                  </a:lnTo>
                  <a:lnTo>
                    <a:pt x="1157" y="730"/>
                  </a:lnTo>
                  <a:lnTo>
                    <a:pt x="1191" y="659"/>
                  </a:lnTo>
                  <a:lnTo>
                    <a:pt x="1157" y="555"/>
                  </a:lnTo>
                  <a:lnTo>
                    <a:pt x="1157" y="381"/>
                  </a:lnTo>
                  <a:lnTo>
                    <a:pt x="1124" y="312"/>
                  </a:lnTo>
                  <a:lnTo>
                    <a:pt x="1157" y="138"/>
                  </a:lnTo>
                  <a:lnTo>
                    <a:pt x="1124" y="103"/>
                  </a:lnTo>
                  <a:lnTo>
                    <a:pt x="1124" y="0"/>
                  </a:lnTo>
                  <a:lnTo>
                    <a:pt x="1260" y="0"/>
                  </a:lnTo>
                  <a:lnTo>
                    <a:pt x="1463" y="138"/>
                  </a:lnTo>
                  <a:lnTo>
                    <a:pt x="1702" y="103"/>
                  </a:lnTo>
                  <a:lnTo>
                    <a:pt x="1769" y="138"/>
                  </a:lnTo>
                  <a:lnTo>
                    <a:pt x="1838" y="312"/>
                  </a:lnTo>
                  <a:lnTo>
                    <a:pt x="1838" y="381"/>
                  </a:lnTo>
                  <a:lnTo>
                    <a:pt x="1905" y="381"/>
                  </a:lnTo>
                  <a:lnTo>
                    <a:pt x="2041" y="312"/>
                  </a:lnTo>
                  <a:lnTo>
                    <a:pt x="2144" y="347"/>
                  </a:lnTo>
                  <a:lnTo>
                    <a:pt x="2177" y="520"/>
                  </a:lnTo>
                  <a:lnTo>
                    <a:pt x="2144" y="659"/>
                  </a:lnTo>
                  <a:lnTo>
                    <a:pt x="2211" y="659"/>
                  </a:lnTo>
                  <a:lnTo>
                    <a:pt x="2280" y="625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4" name="LAU CZ053 median"/>
            <p:cNvSpPr>
              <a:spLocks/>
            </p:cNvSpPr>
            <p:nvPr/>
          </p:nvSpPr>
          <p:spPr bwMode="auto">
            <a:xfrm>
              <a:off x="4405006" y="1907667"/>
              <a:ext cx="2022227" cy="1319589"/>
            </a:xfrm>
            <a:custGeom>
              <a:avLst/>
              <a:gdLst/>
              <a:ahLst/>
              <a:cxnLst>
                <a:cxn ang="0">
                  <a:pos x="3436" y="1704"/>
                </a:cxn>
                <a:cxn ang="0">
                  <a:pos x="3503" y="1808"/>
                </a:cxn>
                <a:cxn ang="0">
                  <a:pos x="3503" y="2017"/>
                </a:cxn>
                <a:cxn ang="0">
                  <a:pos x="3436" y="2330"/>
                </a:cxn>
                <a:cxn ang="0">
                  <a:pos x="3164" y="2191"/>
                </a:cxn>
                <a:cxn ang="0">
                  <a:pos x="3028" y="2191"/>
                </a:cxn>
                <a:cxn ang="0">
                  <a:pos x="2789" y="2191"/>
                </a:cxn>
                <a:cxn ang="0">
                  <a:pos x="2687" y="2295"/>
                </a:cxn>
                <a:cxn ang="0">
                  <a:pos x="2517" y="2330"/>
                </a:cxn>
                <a:cxn ang="0">
                  <a:pos x="2449" y="2364"/>
                </a:cxn>
                <a:cxn ang="0">
                  <a:pos x="2143" y="2225"/>
                </a:cxn>
                <a:cxn ang="0">
                  <a:pos x="1905" y="1947"/>
                </a:cxn>
                <a:cxn ang="0">
                  <a:pos x="1700" y="1878"/>
                </a:cxn>
                <a:cxn ang="0">
                  <a:pos x="1497" y="1739"/>
                </a:cxn>
                <a:cxn ang="0">
                  <a:pos x="1428" y="1842"/>
                </a:cxn>
                <a:cxn ang="0">
                  <a:pos x="1395" y="1947"/>
                </a:cxn>
                <a:cxn ang="0">
                  <a:pos x="1156" y="1842"/>
                </a:cxn>
                <a:cxn ang="0">
                  <a:pos x="953" y="1669"/>
                </a:cxn>
                <a:cxn ang="0">
                  <a:pos x="850" y="1564"/>
                </a:cxn>
                <a:cxn ang="0">
                  <a:pos x="714" y="1461"/>
                </a:cxn>
                <a:cxn ang="0">
                  <a:pos x="647" y="1461"/>
                </a:cxn>
                <a:cxn ang="0">
                  <a:pos x="272" y="1321"/>
                </a:cxn>
                <a:cxn ang="0">
                  <a:pos x="340" y="1078"/>
                </a:cxn>
                <a:cxn ang="0">
                  <a:pos x="408" y="904"/>
                </a:cxn>
                <a:cxn ang="0">
                  <a:pos x="204" y="731"/>
                </a:cxn>
                <a:cxn ang="0">
                  <a:pos x="0" y="626"/>
                </a:cxn>
                <a:cxn ang="0">
                  <a:pos x="102" y="348"/>
                </a:cxn>
                <a:cxn ang="0">
                  <a:pos x="374" y="278"/>
                </a:cxn>
                <a:cxn ang="0">
                  <a:pos x="442" y="209"/>
                </a:cxn>
                <a:cxn ang="0">
                  <a:pos x="578" y="209"/>
                </a:cxn>
                <a:cxn ang="0">
                  <a:pos x="647" y="243"/>
                </a:cxn>
                <a:cxn ang="0">
                  <a:pos x="748" y="243"/>
                </a:cxn>
                <a:cxn ang="0">
                  <a:pos x="884" y="209"/>
                </a:cxn>
                <a:cxn ang="0">
                  <a:pos x="1020" y="104"/>
                </a:cxn>
                <a:cxn ang="0">
                  <a:pos x="1190" y="174"/>
                </a:cxn>
                <a:cxn ang="0">
                  <a:pos x="1326" y="104"/>
                </a:cxn>
                <a:cxn ang="0">
                  <a:pos x="1531" y="278"/>
                </a:cxn>
                <a:cxn ang="0">
                  <a:pos x="1700" y="382"/>
                </a:cxn>
                <a:cxn ang="0">
                  <a:pos x="1905" y="487"/>
                </a:cxn>
                <a:cxn ang="0">
                  <a:pos x="2279" y="556"/>
                </a:cxn>
                <a:cxn ang="0">
                  <a:pos x="2347" y="452"/>
                </a:cxn>
                <a:cxn ang="0">
                  <a:pos x="2415" y="348"/>
                </a:cxn>
                <a:cxn ang="0">
                  <a:pos x="2823" y="174"/>
                </a:cxn>
                <a:cxn ang="0">
                  <a:pos x="3095" y="209"/>
                </a:cxn>
                <a:cxn ang="0">
                  <a:pos x="3197" y="417"/>
                </a:cxn>
                <a:cxn ang="0">
                  <a:pos x="3470" y="70"/>
                </a:cxn>
                <a:cxn ang="0">
                  <a:pos x="3606" y="0"/>
                </a:cxn>
                <a:cxn ang="0">
                  <a:pos x="3537" y="209"/>
                </a:cxn>
                <a:cxn ang="0">
                  <a:pos x="3470" y="382"/>
                </a:cxn>
                <a:cxn ang="0">
                  <a:pos x="3436" y="521"/>
                </a:cxn>
                <a:cxn ang="0">
                  <a:pos x="3334" y="765"/>
                </a:cxn>
                <a:cxn ang="0">
                  <a:pos x="3334" y="1078"/>
                </a:cxn>
                <a:cxn ang="0">
                  <a:pos x="3300" y="1287"/>
                </a:cxn>
              </a:cxnLst>
              <a:rect l="0" t="0" r="r" b="b"/>
              <a:pathLst>
                <a:path w="3606" h="2364">
                  <a:moveTo>
                    <a:pt x="3265" y="1391"/>
                  </a:moveTo>
                  <a:lnTo>
                    <a:pt x="3436" y="1704"/>
                  </a:lnTo>
                  <a:lnTo>
                    <a:pt x="3436" y="1808"/>
                  </a:lnTo>
                  <a:lnTo>
                    <a:pt x="3503" y="1808"/>
                  </a:lnTo>
                  <a:lnTo>
                    <a:pt x="3537" y="1878"/>
                  </a:lnTo>
                  <a:lnTo>
                    <a:pt x="3503" y="2017"/>
                  </a:lnTo>
                  <a:lnTo>
                    <a:pt x="3436" y="2156"/>
                  </a:lnTo>
                  <a:lnTo>
                    <a:pt x="3436" y="2330"/>
                  </a:lnTo>
                  <a:lnTo>
                    <a:pt x="3265" y="2260"/>
                  </a:lnTo>
                  <a:lnTo>
                    <a:pt x="3164" y="2191"/>
                  </a:lnTo>
                  <a:lnTo>
                    <a:pt x="3095" y="2225"/>
                  </a:lnTo>
                  <a:lnTo>
                    <a:pt x="3028" y="2191"/>
                  </a:lnTo>
                  <a:lnTo>
                    <a:pt x="2823" y="2156"/>
                  </a:lnTo>
                  <a:lnTo>
                    <a:pt x="2789" y="2191"/>
                  </a:lnTo>
                  <a:lnTo>
                    <a:pt x="2823" y="2295"/>
                  </a:lnTo>
                  <a:lnTo>
                    <a:pt x="2687" y="2295"/>
                  </a:lnTo>
                  <a:lnTo>
                    <a:pt x="2586" y="2330"/>
                  </a:lnTo>
                  <a:lnTo>
                    <a:pt x="2517" y="2330"/>
                  </a:lnTo>
                  <a:lnTo>
                    <a:pt x="2483" y="2364"/>
                  </a:lnTo>
                  <a:lnTo>
                    <a:pt x="2449" y="2364"/>
                  </a:lnTo>
                  <a:lnTo>
                    <a:pt x="2347" y="2260"/>
                  </a:lnTo>
                  <a:lnTo>
                    <a:pt x="2143" y="2225"/>
                  </a:lnTo>
                  <a:lnTo>
                    <a:pt x="2143" y="2156"/>
                  </a:lnTo>
                  <a:lnTo>
                    <a:pt x="1905" y="1947"/>
                  </a:lnTo>
                  <a:lnTo>
                    <a:pt x="1734" y="1947"/>
                  </a:lnTo>
                  <a:lnTo>
                    <a:pt x="1700" y="1878"/>
                  </a:lnTo>
                  <a:lnTo>
                    <a:pt x="1497" y="1808"/>
                  </a:lnTo>
                  <a:lnTo>
                    <a:pt x="1497" y="1739"/>
                  </a:lnTo>
                  <a:lnTo>
                    <a:pt x="1428" y="1739"/>
                  </a:lnTo>
                  <a:lnTo>
                    <a:pt x="1428" y="1842"/>
                  </a:lnTo>
                  <a:lnTo>
                    <a:pt x="1395" y="1878"/>
                  </a:lnTo>
                  <a:lnTo>
                    <a:pt x="1395" y="1947"/>
                  </a:lnTo>
                  <a:lnTo>
                    <a:pt x="1225" y="1912"/>
                  </a:lnTo>
                  <a:lnTo>
                    <a:pt x="1156" y="1842"/>
                  </a:lnTo>
                  <a:lnTo>
                    <a:pt x="1190" y="1773"/>
                  </a:lnTo>
                  <a:lnTo>
                    <a:pt x="953" y="1669"/>
                  </a:lnTo>
                  <a:lnTo>
                    <a:pt x="953" y="1600"/>
                  </a:lnTo>
                  <a:lnTo>
                    <a:pt x="850" y="1564"/>
                  </a:lnTo>
                  <a:lnTo>
                    <a:pt x="816" y="1495"/>
                  </a:lnTo>
                  <a:lnTo>
                    <a:pt x="714" y="1461"/>
                  </a:lnTo>
                  <a:lnTo>
                    <a:pt x="647" y="1495"/>
                  </a:lnTo>
                  <a:lnTo>
                    <a:pt x="647" y="1461"/>
                  </a:lnTo>
                  <a:lnTo>
                    <a:pt x="544" y="1461"/>
                  </a:lnTo>
                  <a:lnTo>
                    <a:pt x="272" y="1321"/>
                  </a:lnTo>
                  <a:lnTo>
                    <a:pt x="272" y="1182"/>
                  </a:lnTo>
                  <a:lnTo>
                    <a:pt x="340" y="1078"/>
                  </a:lnTo>
                  <a:lnTo>
                    <a:pt x="408" y="939"/>
                  </a:lnTo>
                  <a:lnTo>
                    <a:pt x="408" y="904"/>
                  </a:lnTo>
                  <a:lnTo>
                    <a:pt x="238" y="834"/>
                  </a:lnTo>
                  <a:lnTo>
                    <a:pt x="204" y="731"/>
                  </a:lnTo>
                  <a:lnTo>
                    <a:pt x="67" y="695"/>
                  </a:lnTo>
                  <a:lnTo>
                    <a:pt x="0" y="626"/>
                  </a:lnTo>
                  <a:lnTo>
                    <a:pt x="102" y="452"/>
                  </a:lnTo>
                  <a:lnTo>
                    <a:pt x="102" y="348"/>
                  </a:lnTo>
                  <a:lnTo>
                    <a:pt x="170" y="348"/>
                  </a:lnTo>
                  <a:lnTo>
                    <a:pt x="374" y="278"/>
                  </a:lnTo>
                  <a:lnTo>
                    <a:pt x="408" y="209"/>
                  </a:lnTo>
                  <a:lnTo>
                    <a:pt x="442" y="209"/>
                  </a:lnTo>
                  <a:lnTo>
                    <a:pt x="476" y="174"/>
                  </a:lnTo>
                  <a:lnTo>
                    <a:pt x="578" y="209"/>
                  </a:lnTo>
                  <a:lnTo>
                    <a:pt x="578" y="174"/>
                  </a:lnTo>
                  <a:lnTo>
                    <a:pt x="647" y="243"/>
                  </a:lnTo>
                  <a:lnTo>
                    <a:pt x="680" y="209"/>
                  </a:lnTo>
                  <a:lnTo>
                    <a:pt x="748" y="243"/>
                  </a:lnTo>
                  <a:lnTo>
                    <a:pt x="783" y="209"/>
                  </a:lnTo>
                  <a:lnTo>
                    <a:pt x="884" y="209"/>
                  </a:lnTo>
                  <a:lnTo>
                    <a:pt x="953" y="104"/>
                  </a:lnTo>
                  <a:lnTo>
                    <a:pt x="1020" y="104"/>
                  </a:lnTo>
                  <a:lnTo>
                    <a:pt x="1089" y="243"/>
                  </a:lnTo>
                  <a:lnTo>
                    <a:pt x="1190" y="174"/>
                  </a:lnTo>
                  <a:lnTo>
                    <a:pt x="1225" y="174"/>
                  </a:lnTo>
                  <a:lnTo>
                    <a:pt x="1326" y="104"/>
                  </a:lnTo>
                  <a:lnTo>
                    <a:pt x="1497" y="139"/>
                  </a:lnTo>
                  <a:lnTo>
                    <a:pt x="1531" y="278"/>
                  </a:lnTo>
                  <a:lnTo>
                    <a:pt x="1633" y="313"/>
                  </a:lnTo>
                  <a:lnTo>
                    <a:pt x="1700" y="382"/>
                  </a:lnTo>
                  <a:lnTo>
                    <a:pt x="1837" y="487"/>
                  </a:lnTo>
                  <a:lnTo>
                    <a:pt x="1905" y="487"/>
                  </a:lnTo>
                  <a:lnTo>
                    <a:pt x="1973" y="591"/>
                  </a:lnTo>
                  <a:lnTo>
                    <a:pt x="2279" y="556"/>
                  </a:lnTo>
                  <a:lnTo>
                    <a:pt x="2313" y="452"/>
                  </a:lnTo>
                  <a:lnTo>
                    <a:pt x="2347" y="452"/>
                  </a:lnTo>
                  <a:lnTo>
                    <a:pt x="2347" y="348"/>
                  </a:lnTo>
                  <a:lnTo>
                    <a:pt x="2415" y="348"/>
                  </a:lnTo>
                  <a:lnTo>
                    <a:pt x="2755" y="139"/>
                  </a:lnTo>
                  <a:lnTo>
                    <a:pt x="2823" y="174"/>
                  </a:lnTo>
                  <a:lnTo>
                    <a:pt x="2925" y="209"/>
                  </a:lnTo>
                  <a:lnTo>
                    <a:pt x="3095" y="209"/>
                  </a:lnTo>
                  <a:lnTo>
                    <a:pt x="3197" y="382"/>
                  </a:lnTo>
                  <a:lnTo>
                    <a:pt x="3197" y="417"/>
                  </a:lnTo>
                  <a:lnTo>
                    <a:pt x="3436" y="139"/>
                  </a:lnTo>
                  <a:lnTo>
                    <a:pt x="3470" y="70"/>
                  </a:lnTo>
                  <a:lnTo>
                    <a:pt x="3537" y="0"/>
                  </a:lnTo>
                  <a:lnTo>
                    <a:pt x="3606" y="0"/>
                  </a:lnTo>
                  <a:lnTo>
                    <a:pt x="3606" y="70"/>
                  </a:lnTo>
                  <a:lnTo>
                    <a:pt x="3537" y="209"/>
                  </a:lnTo>
                  <a:lnTo>
                    <a:pt x="3537" y="278"/>
                  </a:lnTo>
                  <a:lnTo>
                    <a:pt x="3470" y="382"/>
                  </a:lnTo>
                  <a:lnTo>
                    <a:pt x="3470" y="487"/>
                  </a:lnTo>
                  <a:lnTo>
                    <a:pt x="3436" y="521"/>
                  </a:lnTo>
                  <a:lnTo>
                    <a:pt x="3436" y="626"/>
                  </a:lnTo>
                  <a:lnTo>
                    <a:pt x="3334" y="765"/>
                  </a:lnTo>
                  <a:lnTo>
                    <a:pt x="3231" y="765"/>
                  </a:lnTo>
                  <a:lnTo>
                    <a:pt x="3334" y="1078"/>
                  </a:lnTo>
                  <a:lnTo>
                    <a:pt x="3334" y="1287"/>
                  </a:lnTo>
                  <a:lnTo>
                    <a:pt x="3300" y="1287"/>
                  </a:lnTo>
                  <a:lnTo>
                    <a:pt x="3265" y="1391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5" name="LAU CZ063 median"/>
            <p:cNvSpPr>
              <a:spLocks/>
            </p:cNvSpPr>
            <p:nvPr/>
          </p:nvSpPr>
          <p:spPr bwMode="auto">
            <a:xfrm>
              <a:off x="3715254" y="2639178"/>
              <a:ext cx="2069256" cy="1950697"/>
            </a:xfrm>
            <a:custGeom>
              <a:avLst/>
              <a:gdLst/>
              <a:ahLst/>
              <a:cxnLst>
                <a:cxn ang="0">
                  <a:pos x="714" y="870"/>
                </a:cxn>
                <a:cxn ang="0">
                  <a:pos x="545" y="904"/>
                </a:cxn>
                <a:cxn ang="0">
                  <a:pos x="341" y="904"/>
                </a:cxn>
                <a:cxn ang="0">
                  <a:pos x="205" y="974"/>
                </a:cxn>
                <a:cxn ang="0">
                  <a:pos x="136" y="1078"/>
                </a:cxn>
                <a:cxn ang="0">
                  <a:pos x="34" y="1252"/>
                </a:cxn>
                <a:cxn ang="0">
                  <a:pos x="69" y="1426"/>
                </a:cxn>
                <a:cxn ang="0">
                  <a:pos x="34" y="1809"/>
                </a:cxn>
                <a:cxn ang="0">
                  <a:pos x="205" y="2156"/>
                </a:cxn>
                <a:cxn ang="0">
                  <a:pos x="375" y="2190"/>
                </a:cxn>
                <a:cxn ang="0">
                  <a:pos x="408" y="2295"/>
                </a:cxn>
                <a:cxn ang="0">
                  <a:pos x="578" y="2400"/>
                </a:cxn>
                <a:cxn ang="0">
                  <a:pos x="850" y="2434"/>
                </a:cxn>
                <a:cxn ang="0">
                  <a:pos x="1089" y="2400"/>
                </a:cxn>
                <a:cxn ang="0">
                  <a:pos x="1225" y="2781"/>
                </a:cxn>
                <a:cxn ang="0">
                  <a:pos x="1599" y="2747"/>
                </a:cxn>
                <a:cxn ang="0">
                  <a:pos x="1667" y="2817"/>
                </a:cxn>
                <a:cxn ang="0">
                  <a:pos x="1701" y="2920"/>
                </a:cxn>
                <a:cxn ang="0">
                  <a:pos x="1565" y="2991"/>
                </a:cxn>
                <a:cxn ang="0">
                  <a:pos x="1531" y="3095"/>
                </a:cxn>
                <a:cxn ang="0">
                  <a:pos x="1395" y="3303"/>
                </a:cxn>
                <a:cxn ang="0">
                  <a:pos x="1497" y="3373"/>
                </a:cxn>
                <a:cxn ang="0">
                  <a:pos x="1701" y="3408"/>
                </a:cxn>
                <a:cxn ang="0">
                  <a:pos x="1905" y="3373"/>
                </a:cxn>
                <a:cxn ang="0">
                  <a:pos x="2075" y="3338"/>
                </a:cxn>
                <a:cxn ang="0">
                  <a:pos x="2279" y="3234"/>
                </a:cxn>
                <a:cxn ang="0">
                  <a:pos x="2415" y="3095"/>
                </a:cxn>
                <a:cxn ang="0">
                  <a:pos x="2551" y="3060"/>
                </a:cxn>
                <a:cxn ang="0">
                  <a:pos x="2756" y="3095"/>
                </a:cxn>
                <a:cxn ang="0">
                  <a:pos x="2959" y="3130"/>
                </a:cxn>
                <a:cxn ang="0">
                  <a:pos x="3028" y="2991"/>
                </a:cxn>
                <a:cxn ang="0">
                  <a:pos x="3198" y="2886"/>
                </a:cxn>
                <a:cxn ang="0">
                  <a:pos x="3300" y="2817"/>
                </a:cxn>
                <a:cxn ang="0">
                  <a:pos x="3231" y="2608"/>
                </a:cxn>
                <a:cxn ang="0">
                  <a:pos x="3231" y="2469"/>
                </a:cxn>
                <a:cxn ang="0">
                  <a:pos x="3368" y="2295"/>
                </a:cxn>
                <a:cxn ang="0">
                  <a:pos x="3368" y="2087"/>
                </a:cxn>
                <a:cxn ang="0">
                  <a:pos x="3606" y="1773"/>
                </a:cxn>
                <a:cxn ang="0">
                  <a:pos x="3606" y="1460"/>
                </a:cxn>
                <a:cxn ang="0">
                  <a:pos x="3640" y="1391"/>
                </a:cxn>
                <a:cxn ang="0">
                  <a:pos x="3640" y="1182"/>
                </a:cxn>
                <a:cxn ang="0">
                  <a:pos x="3572" y="939"/>
                </a:cxn>
                <a:cxn ang="0">
                  <a:pos x="3368" y="835"/>
                </a:cxn>
                <a:cxn ang="0">
                  <a:pos x="2959" y="626"/>
                </a:cxn>
                <a:cxn ang="0">
                  <a:pos x="2722" y="487"/>
                </a:cxn>
                <a:cxn ang="0">
                  <a:pos x="2653" y="418"/>
                </a:cxn>
                <a:cxn ang="0">
                  <a:pos x="2620" y="557"/>
                </a:cxn>
                <a:cxn ang="0">
                  <a:pos x="2450" y="591"/>
                </a:cxn>
                <a:cxn ang="0">
                  <a:pos x="2415" y="452"/>
                </a:cxn>
                <a:cxn ang="0">
                  <a:pos x="2178" y="279"/>
                </a:cxn>
                <a:cxn ang="0">
                  <a:pos x="2041" y="174"/>
                </a:cxn>
                <a:cxn ang="0">
                  <a:pos x="1872" y="174"/>
                </a:cxn>
                <a:cxn ang="0">
                  <a:pos x="1769" y="140"/>
                </a:cxn>
                <a:cxn ang="0">
                  <a:pos x="1429" y="35"/>
                </a:cxn>
                <a:cxn ang="0">
                  <a:pos x="1327" y="209"/>
                </a:cxn>
                <a:cxn ang="0">
                  <a:pos x="1156" y="279"/>
                </a:cxn>
                <a:cxn ang="0">
                  <a:pos x="850" y="313"/>
                </a:cxn>
                <a:cxn ang="0">
                  <a:pos x="714" y="626"/>
                </a:cxn>
                <a:cxn ang="0">
                  <a:pos x="919" y="835"/>
                </a:cxn>
              </a:cxnLst>
              <a:rect l="0" t="0" r="r" b="b"/>
              <a:pathLst>
                <a:path w="3708" h="3477">
                  <a:moveTo>
                    <a:pt x="919" y="835"/>
                  </a:moveTo>
                  <a:lnTo>
                    <a:pt x="714" y="870"/>
                  </a:lnTo>
                  <a:lnTo>
                    <a:pt x="647" y="939"/>
                  </a:lnTo>
                  <a:lnTo>
                    <a:pt x="545" y="904"/>
                  </a:lnTo>
                  <a:lnTo>
                    <a:pt x="442" y="939"/>
                  </a:lnTo>
                  <a:lnTo>
                    <a:pt x="341" y="904"/>
                  </a:lnTo>
                  <a:lnTo>
                    <a:pt x="205" y="904"/>
                  </a:lnTo>
                  <a:lnTo>
                    <a:pt x="205" y="974"/>
                  </a:lnTo>
                  <a:lnTo>
                    <a:pt x="136" y="1009"/>
                  </a:lnTo>
                  <a:lnTo>
                    <a:pt x="136" y="1078"/>
                  </a:lnTo>
                  <a:lnTo>
                    <a:pt x="34" y="1113"/>
                  </a:lnTo>
                  <a:lnTo>
                    <a:pt x="34" y="1252"/>
                  </a:lnTo>
                  <a:lnTo>
                    <a:pt x="69" y="1321"/>
                  </a:lnTo>
                  <a:lnTo>
                    <a:pt x="69" y="1426"/>
                  </a:lnTo>
                  <a:lnTo>
                    <a:pt x="0" y="1600"/>
                  </a:lnTo>
                  <a:lnTo>
                    <a:pt x="34" y="1809"/>
                  </a:lnTo>
                  <a:lnTo>
                    <a:pt x="34" y="2017"/>
                  </a:lnTo>
                  <a:lnTo>
                    <a:pt x="205" y="2156"/>
                  </a:lnTo>
                  <a:lnTo>
                    <a:pt x="306" y="2121"/>
                  </a:lnTo>
                  <a:lnTo>
                    <a:pt x="375" y="2190"/>
                  </a:lnTo>
                  <a:lnTo>
                    <a:pt x="476" y="2226"/>
                  </a:lnTo>
                  <a:lnTo>
                    <a:pt x="408" y="2295"/>
                  </a:lnTo>
                  <a:lnTo>
                    <a:pt x="545" y="2330"/>
                  </a:lnTo>
                  <a:lnTo>
                    <a:pt x="578" y="2400"/>
                  </a:lnTo>
                  <a:lnTo>
                    <a:pt x="681" y="2364"/>
                  </a:lnTo>
                  <a:lnTo>
                    <a:pt x="850" y="2434"/>
                  </a:lnTo>
                  <a:lnTo>
                    <a:pt x="1020" y="2400"/>
                  </a:lnTo>
                  <a:lnTo>
                    <a:pt x="1089" y="2400"/>
                  </a:lnTo>
                  <a:lnTo>
                    <a:pt x="1055" y="2608"/>
                  </a:lnTo>
                  <a:lnTo>
                    <a:pt x="1225" y="2781"/>
                  </a:lnTo>
                  <a:lnTo>
                    <a:pt x="1429" y="2817"/>
                  </a:lnTo>
                  <a:lnTo>
                    <a:pt x="1599" y="2747"/>
                  </a:lnTo>
                  <a:lnTo>
                    <a:pt x="1599" y="2817"/>
                  </a:lnTo>
                  <a:lnTo>
                    <a:pt x="1667" y="2817"/>
                  </a:lnTo>
                  <a:lnTo>
                    <a:pt x="1667" y="2886"/>
                  </a:lnTo>
                  <a:lnTo>
                    <a:pt x="1701" y="2920"/>
                  </a:lnTo>
                  <a:lnTo>
                    <a:pt x="1701" y="2956"/>
                  </a:lnTo>
                  <a:lnTo>
                    <a:pt x="1565" y="2991"/>
                  </a:lnTo>
                  <a:lnTo>
                    <a:pt x="1565" y="3095"/>
                  </a:lnTo>
                  <a:lnTo>
                    <a:pt x="1531" y="3095"/>
                  </a:lnTo>
                  <a:lnTo>
                    <a:pt x="1531" y="3164"/>
                  </a:lnTo>
                  <a:lnTo>
                    <a:pt x="1395" y="3303"/>
                  </a:lnTo>
                  <a:lnTo>
                    <a:pt x="1497" y="3303"/>
                  </a:lnTo>
                  <a:lnTo>
                    <a:pt x="1497" y="3373"/>
                  </a:lnTo>
                  <a:lnTo>
                    <a:pt x="1633" y="3408"/>
                  </a:lnTo>
                  <a:lnTo>
                    <a:pt x="1701" y="3408"/>
                  </a:lnTo>
                  <a:lnTo>
                    <a:pt x="1769" y="3477"/>
                  </a:lnTo>
                  <a:lnTo>
                    <a:pt x="1905" y="3373"/>
                  </a:lnTo>
                  <a:lnTo>
                    <a:pt x="2008" y="3442"/>
                  </a:lnTo>
                  <a:lnTo>
                    <a:pt x="2075" y="3338"/>
                  </a:lnTo>
                  <a:lnTo>
                    <a:pt x="2144" y="3338"/>
                  </a:lnTo>
                  <a:lnTo>
                    <a:pt x="2279" y="3234"/>
                  </a:lnTo>
                  <a:lnTo>
                    <a:pt x="2347" y="3234"/>
                  </a:lnTo>
                  <a:lnTo>
                    <a:pt x="2415" y="3095"/>
                  </a:lnTo>
                  <a:lnTo>
                    <a:pt x="2450" y="3164"/>
                  </a:lnTo>
                  <a:lnTo>
                    <a:pt x="2551" y="3060"/>
                  </a:lnTo>
                  <a:lnTo>
                    <a:pt x="2687" y="3164"/>
                  </a:lnTo>
                  <a:lnTo>
                    <a:pt x="2756" y="3095"/>
                  </a:lnTo>
                  <a:lnTo>
                    <a:pt x="2858" y="3130"/>
                  </a:lnTo>
                  <a:lnTo>
                    <a:pt x="2959" y="3130"/>
                  </a:lnTo>
                  <a:lnTo>
                    <a:pt x="2994" y="3025"/>
                  </a:lnTo>
                  <a:lnTo>
                    <a:pt x="3028" y="2991"/>
                  </a:lnTo>
                  <a:lnTo>
                    <a:pt x="3198" y="2991"/>
                  </a:lnTo>
                  <a:lnTo>
                    <a:pt x="3198" y="2886"/>
                  </a:lnTo>
                  <a:lnTo>
                    <a:pt x="3266" y="2886"/>
                  </a:lnTo>
                  <a:lnTo>
                    <a:pt x="3300" y="2817"/>
                  </a:lnTo>
                  <a:lnTo>
                    <a:pt x="3231" y="2747"/>
                  </a:lnTo>
                  <a:lnTo>
                    <a:pt x="3231" y="2608"/>
                  </a:lnTo>
                  <a:lnTo>
                    <a:pt x="3334" y="2573"/>
                  </a:lnTo>
                  <a:lnTo>
                    <a:pt x="3231" y="2469"/>
                  </a:lnTo>
                  <a:lnTo>
                    <a:pt x="3266" y="2330"/>
                  </a:lnTo>
                  <a:lnTo>
                    <a:pt x="3368" y="2295"/>
                  </a:lnTo>
                  <a:lnTo>
                    <a:pt x="3300" y="2190"/>
                  </a:lnTo>
                  <a:lnTo>
                    <a:pt x="3368" y="2087"/>
                  </a:lnTo>
                  <a:lnTo>
                    <a:pt x="3538" y="1948"/>
                  </a:lnTo>
                  <a:lnTo>
                    <a:pt x="3606" y="1773"/>
                  </a:lnTo>
                  <a:lnTo>
                    <a:pt x="3572" y="1634"/>
                  </a:lnTo>
                  <a:lnTo>
                    <a:pt x="3606" y="1460"/>
                  </a:lnTo>
                  <a:lnTo>
                    <a:pt x="3572" y="1356"/>
                  </a:lnTo>
                  <a:lnTo>
                    <a:pt x="3640" y="1391"/>
                  </a:lnTo>
                  <a:lnTo>
                    <a:pt x="3708" y="1287"/>
                  </a:lnTo>
                  <a:lnTo>
                    <a:pt x="3640" y="1182"/>
                  </a:lnTo>
                  <a:lnTo>
                    <a:pt x="3674" y="1043"/>
                  </a:lnTo>
                  <a:lnTo>
                    <a:pt x="3572" y="939"/>
                  </a:lnTo>
                  <a:lnTo>
                    <a:pt x="3368" y="904"/>
                  </a:lnTo>
                  <a:lnTo>
                    <a:pt x="3368" y="835"/>
                  </a:lnTo>
                  <a:lnTo>
                    <a:pt x="3130" y="626"/>
                  </a:lnTo>
                  <a:lnTo>
                    <a:pt x="2959" y="626"/>
                  </a:lnTo>
                  <a:lnTo>
                    <a:pt x="2925" y="557"/>
                  </a:lnTo>
                  <a:lnTo>
                    <a:pt x="2722" y="487"/>
                  </a:lnTo>
                  <a:lnTo>
                    <a:pt x="2722" y="418"/>
                  </a:lnTo>
                  <a:lnTo>
                    <a:pt x="2653" y="418"/>
                  </a:lnTo>
                  <a:lnTo>
                    <a:pt x="2653" y="521"/>
                  </a:lnTo>
                  <a:lnTo>
                    <a:pt x="2620" y="557"/>
                  </a:lnTo>
                  <a:lnTo>
                    <a:pt x="2620" y="626"/>
                  </a:lnTo>
                  <a:lnTo>
                    <a:pt x="2450" y="591"/>
                  </a:lnTo>
                  <a:lnTo>
                    <a:pt x="2381" y="521"/>
                  </a:lnTo>
                  <a:lnTo>
                    <a:pt x="2415" y="452"/>
                  </a:lnTo>
                  <a:lnTo>
                    <a:pt x="2178" y="348"/>
                  </a:lnTo>
                  <a:lnTo>
                    <a:pt x="2178" y="279"/>
                  </a:lnTo>
                  <a:lnTo>
                    <a:pt x="2075" y="243"/>
                  </a:lnTo>
                  <a:lnTo>
                    <a:pt x="2041" y="174"/>
                  </a:lnTo>
                  <a:lnTo>
                    <a:pt x="1939" y="140"/>
                  </a:lnTo>
                  <a:lnTo>
                    <a:pt x="1872" y="174"/>
                  </a:lnTo>
                  <a:lnTo>
                    <a:pt x="1872" y="140"/>
                  </a:lnTo>
                  <a:lnTo>
                    <a:pt x="1769" y="140"/>
                  </a:lnTo>
                  <a:lnTo>
                    <a:pt x="1497" y="0"/>
                  </a:lnTo>
                  <a:lnTo>
                    <a:pt x="1429" y="35"/>
                  </a:lnTo>
                  <a:lnTo>
                    <a:pt x="1395" y="140"/>
                  </a:lnTo>
                  <a:lnTo>
                    <a:pt x="1327" y="209"/>
                  </a:lnTo>
                  <a:lnTo>
                    <a:pt x="1191" y="209"/>
                  </a:lnTo>
                  <a:lnTo>
                    <a:pt x="1156" y="279"/>
                  </a:lnTo>
                  <a:lnTo>
                    <a:pt x="919" y="348"/>
                  </a:lnTo>
                  <a:lnTo>
                    <a:pt x="850" y="313"/>
                  </a:lnTo>
                  <a:lnTo>
                    <a:pt x="714" y="557"/>
                  </a:lnTo>
                  <a:lnTo>
                    <a:pt x="714" y="626"/>
                  </a:lnTo>
                  <a:lnTo>
                    <a:pt x="884" y="660"/>
                  </a:lnTo>
                  <a:lnTo>
                    <a:pt x="919" y="835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6" name="LAU CZ064 median"/>
            <p:cNvSpPr>
              <a:spLocks/>
            </p:cNvSpPr>
            <p:nvPr/>
          </p:nvSpPr>
          <p:spPr bwMode="auto">
            <a:xfrm>
              <a:off x="4561768" y="3098166"/>
              <a:ext cx="2931445" cy="2223221"/>
            </a:xfrm>
            <a:custGeom>
              <a:avLst/>
              <a:gdLst/>
              <a:ahLst/>
              <a:cxnLst>
                <a:cxn ang="0">
                  <a:pos x="3878" y="2051"/>
                </a:cxn>
                <a:cxn ang="0">
                  <a:pos x="3980" y="1946"/>
                </a:cxn>
                <a:cxn ang="0">
                  <a:pos x="4082" y="1773"/>
                </a:cxn>
                <a:cxn ang="0">
                  <a:pos x="3946" y="1634"/>
                </a:cxn>
                <a:cxn ang="0">
                  <a:pos x="3980" y="1391"/>
                </a:cxn>
                <a:cxn ang="0">
                  <a:pos x="3946" y="1216"/>
                </a:cxn>
                <a:cxn ang="0">
                  <a:pos x="3639" y="974"/>
                </a:cxn>
                <a:cxn ang="0">
                  <a:pos x="3367" y="869"/>
                </a:cxn>
                <a:cxn ang="0">
                  <a:pos x="3266" y="974"/>
                </a:cxn>
                <a:cxn ang="0">
                  <a:pos x="3164" y="765"/>
                </a:cxn>
                <a:cxn ang="0">
                  <a:pos x="3130" y="486"/>
                </a:cxn>
                <a:cxn ang="0">
                  <a:pos x="3231" y="417"/>
                </a:cxn>
                <a:cxn ang="0">
                  <a:pos x="3028" y="382"/>
                </a:cxn>
                <a:cxn ang="0">
                  <a:pos x="3130" y="243"/>
                </a:cxn>
                <a:cxn ang="0">
                  <a:pos x="2959" y="104"/>
                </a:cxn>
                <a:cxn ang="0">
                  <a:pos x="2789" y="69"/>
                </a:cxn>
                <a:cxn ang="0">
                  <a:pos x="2517" y="0"/>
                </a:cxn>
                <a:cxn ang="0">
                  <a:pos x="2517" y="139"/>
                </a:cxn>
                <a:cxn ang="0">
                  <a:pos x="2280" y="174"/>
                </a:cxn>
                <a:cxn ang="0">
                  <a:pos x="2177" y="208"/>
                </a:cxn>
                <a:cxn ang="0">
                  <a:pos x="2109" y="347"/>
                </a:cxn>
                <a:cxn ang="0">
                  <a:pos x="2109" y="556"/>
                </a:cxn>
                <a:cxn ang="0">
                  <a:pos x="2075" y="625"/>
                </a:cxn>
                <a:cxn ang="0">
                  <a:pos x="2075" y="938"/>
                </a:cxn>
                <a:cxn ang="0">
                  <a:pos x="1837" y="1252"/>
                </a:cxn>
                <a:cxn ang="0">
                  <a:pos x="1837" y="1460"/>
                </a:cxn>
                <a:cxn ang="0">
                  <a:pos x="1700" y="1634"/>
                </a:cxn>
                <a:cxn ang="0">
                  <a:pos x="1700" y="1773"/>
                </a:cxn>
                <a:cxn ang="0">
                  <a:pos x="1769" y="1982"/>
                </a:cxn>
                <a:cxn ang="0">
                  <a:pos x="1667" y="2051"/>
                </a:cxn>
                <a:cxn ang="0">
                  <a:pos x="1497" y="2156"/>
                </a:cxn>
                <a:cxn ang="0">
                  <a:pos x="1428" y="2295"/>
                </a:cxn>
                <a:cxn ang="0">
                  <a:pos x="1225" y="2260"/>
                </a:cxn>
                <a:cxn ang="0">
                  <a:pos x="1020" y="2225"/>
                </a:cxn>
                <a:cxn ang="0">
                  <a:pos x="884" y="2260"/>
                </a:cxn>
                <a:cxn ang="0">
                  <a:pos x="748" y="2399"/>
                </a:cxn>
                <a:cxn ang="0">
                  <a:pos x="544" y="2503"/>
                </a:cxn>
                <a:cxn ang="0">
                  <a:pos x="374" y="2538"/>
                </a:cxn>
                <a:cxn ang="0">
                  <a:pos x="170" y="2573"/>
                </a:cxn>
                <a:cxn ang="0">
                  <a:pos x="0" y="2781"/>
                </a:cxn>
                <a:cxn ang="0">
                  <a:pos x="544" y="3025"/>
                </a:cxn>
                <a:cxn ang="0">
                  <a:pos x="783" y="2990"/>
                </a:cxn>
                <a:cxn ang="0">
                  <a:pos x="919" y="3025"/>
                </a:cxn>
                <a:cxn ang="0">
                  <a:pos x="952" y="3094"/>
                </a:cxn>
                <a:cxn ang="0">
                  <a:pos x="1735" y="3442"/>
                </a:cxn>
                <a:cxn ang="0">
                  <a:pos x="2041" y="3442"/>
                </a:cxn>
                <a:cxn ang="0">
                  <a:pos x="2347" y="3234"/>
                </a:cxn>
                <a:cxn ang="0">
                  <a:pos x="2551" y="3303"/>
                </a:cxn>
                <a:cxn ang="0">
                  <a:pos x="2789" y="3511"/>
                </a:cxn>
                <a:cxn ang="0">
                  <a:pos x="3028" y="3547"/>
                </a:cxn>
                <a:cxn ang="0">
                  <a:pos x="3367" y="3686"/>
                </a:cxn>
                <a:cxn ang="0">
                  <a:pos x="3708" y="3372"/>
                </a:cxn>
                <a:cxn ang="0">
                  <a:pos x="4116" y="2990"/>
                </a:cxn>
                <a:cxn ang="0">
                  <a:pos x="4762" y="3094"/>
                </a:cxn>
                <a:cxn ang="0">
                  <a:pos x="4966" y="3198"/>
                </a:cxn>
                <a:cxn ang="0">
                  <a:pos x="5069" y="2920"/>
                </a:cxn>
                <a:cxn ang="0">
                  <a:pos x="4933" y="2746"/>
                </a:cxn>
                <a:cxn ang="0">
                  <a:pos x="4830" y="2607"/>
                </a:cxn>
                <a:cxn ang="0">
                  <a:pos x="4661" y="2677"/>
                </a:cxn>
                <a:cxn ang="0">
                  <a:pos x="4524" y="2538"/>
                </a:cxn>
                <a:cxn ang="0">
                  <a:pos x="4286" y="2399"/>
                </a:cxn>
                <a:cxn ang="0">
                  <a:pos x="4150" y="2329"/>
                </a:cxn>
                <a:cxn ang="0">
                  <a:pos x="4116" y="2085"/>
                </a:cxn>
              </a:cxnLst>
              <a:rect l="0" t="0" r="r" b="b"/>
              <a:pathLst>
                <a:path w="5205" h="3964">
                  <a:moveTo>
                    <a:pt x="3878" y="2156"/>
                  </a:moveTo>
                  <a:lnTo>
                    <a:pt x="3878" y="2051"/>
                  </a:lnTo>
                  <a:lnTo>
                    <a:pt x="3946" y="2051"/>
                  </a:lnTo>
                  <a:lnTo>
                    <a:pt x="3980" y="1946"/>
                  </a:lnTo>
                  <a:lnTo>
                    <a:pt x="4048" y="1946"/>
                  </a:lnTo>
                  <a:lnTo>
                    <a:pt x="4082" y="1773"/>
                  </a:lnTo>
                  <a:lnTo>
                    <a:pt x="3980" y="1773"/>
                  </a:lnTo>
                  <a:lnTo>
                    <a:pt x="3946" y="1634"/>
                  </a:lnTo>
                  <a:lnTo>
                    <a:pt x="3946" y="1495"/>
                  </a:lnTo>
                  <a:lnTo>
                    <a:pt x="3980" y="1391"/>
                  </a:lnTo>
                  <a:lnTo>
                    <a:pt x="3946" y="1321"/>
                  </a:lnTo>
                  <a:lnTo>
                    <a:pt x="3946" y="1216"/>
                  </a:lnTo>
                  <a:lnTo>
                    <a:pt x="3775" y="1147"/>
                  </a:lnTo>
                  <a:lnTo>
                    <a:pt x="3639" y="974"/>
                  </a:lnTo>
                  <a:lnTo>
                    <a:pt x="3470" y="938"/>
                  </a:lnTo>
                  <a:lnTo>
                    <a:pt x="3367" y="869"/>
                  </a:lnTo>
                  <a:lnTo>
                    <a:pt x="3333" y="938"/>
                  </a:lnTo>
                  <a:lnTo>
                    <a:pt x="3266" y="974"/>
                  </a:lnTo>
                  <a:lnTo>
                    <a:pt x="3130" y="869"/>
                  </a:lnTo>
                  <a:lnTo>
                    <a:pt x="3164" y="765"/>
                  </a:lnTo>
                  <a:lnTo>
                    <a:pt x="3095" y="521"/>
                  </a:lnTo>
                  <a:lnTo>
                    <a:pt x="3130" y="486"/>
                  </a:lnTo>
                  <a:lnTo>
                    <a:pt x="3130" y="452"/>
                  </a:lnTo>
                  <a:lnTo>
                    <a:pt x="3231" y="417"/>
                  </a:lnTo>
                  <a:lnTo>
                    <a:pt x="3130" y="382"/>
                  </a:lnTo>
                  <a:lnTo>
                    <a:pt x="3028" y="382"/>
                  </a:lnTo>
                  <a:lnTo>
                    <a:pt x="2994" y="243"/>
                  </a:lnTo>
                  <a:lnTo>
                    <a:pt x="3130" y="243"/>
                  </a:lnTo>
                  <a:lnTo>
                    <a:pt x="3130" y="174"/>
                  </a:lnTo>
                  <a:lnTo>
                    <a:pt x="2959" y="104"/>
                  </a:lnTo>
                  <a:lnTo>
                    <a:pt x="2858" y="35"/>
                  </a:lnTo>
                  <a:lnTo>
                    <a:pt x="2789" y="69"/>
                  </a:lnTo>
                  <a:lnTo>
                    <a:pt x="2722" y="35"/>
                  </a:lnTo>
                  <a:lnTo>
                    <a:pt x="2517" y="0"/>
                  </a:lnTo>
                  <a:lnTo>
                    <a:pt x="2483" y="35"/>
                  </a:lnTo>
                  <a:lnTo>
                    <a:pt x="2517" y="139"/>
                  </a:lnTo>
                  <a:lnTo>
                    <a:pt x="2381" y="139"/>
                  </a:lnTo>
                  <a:lnTo>
                    <a:pt x="2280" y="174"/>
                  </a:lnTo>
                  <a:lnTo>
                    <a:pt x="2211" y="174"/>
                  </a:lnTo>
                  <a:lnTo>
                    <a:pt x="2177" y="208"/>
                  </a:lnTo>
                  <a:lnTo>
                    <a:pt x="2143" y="208"/>
                  </a:lnTo>
                  <a:lnTo>
                    <a:pt x="2109" y="347"/>
                  </a:lnTo>
                  <a:lnTo>
                    <a:pt x="2177" y="452"/>
                  </a:lnTo>
                  <a:lnTo>
                    <a:pt x="2109" y="556"/>
                  </a:lnTo>
                  <a:lnTo>
                    <a:pt x="2041" y="521"/>
                  </a:lnTo>
                  <a:lnTo>
                    <a:pt x="2075" y="625"/>
                  </a:lnTo>
                  <a:lnTo>
                    <a:pt x="2041" y="799"/>
                  </a:lnTo>
                  <a:lnTo>
                    <a:pt x="2075" y="938"/>
                  </a:lnTo>
                  <a:lnTo>
                    <a:pt x="2007" y="1113"/>
                  </a:lnTo>
                  <a:lnTo>
                    <a:pt x="1837" y="1252"/>
                  </a:lnTo>
                  <a:lnTo>
                    <a:pt x="1769" y="1355"/>
                  </a:lnTo>
                  <a:lnTo>
                    <a:pt x="1837" y="1460"/>
                  </a:lnTo>
                  <a:lnTo>
                    <a:pt x="1735" y="1495"/>
                  </a:lnTo>
                  <a:lnTo>
                    <a:pt x="1700" y="1634"/>
                  </a:lnTo>
                  <a:lnTo>
                    <a:pt x="1803" y="1738"/>
                  </a:lnTo>
                  <a:lnTo>
                    <a:pt x="1700" y="1773"/>
                  </a:lnTo>
                  <a:lnTo>
                    <a:pt x="1700" y="1912"/>
                  </a:lnTo>
                  <a:lnTo>
                    <a:pt x="1769" y="1982"/>
                  </a:lnTo>
                  <a:lnTo>
                    <a:pt x="1735" y="2051"/>
                  </a:lnTo>
                  <a:lnTo>
                    <a:pt x="1667" y="2051"/>
                  </a:lnTo>
                  <a:lnTo>
                    <a:pt x="1667" y="2156"/>
                  </a:lnTo>
                  <a:lnTo>
                    <a:pt x="1497" y="2156"/>
                  </a:lnTo>
                  <a:lnTo>
                    <a:pt x="1463" y="2190"/>
                  </a:lnTo>
                  <a:lnTo>
                    <a:pt x="1428" y="2295"/>
                  </a:lnTo>
                  <a:lnTo>
                    <a:pt x="1327" y="2295"/>
                  </a:lnTo>
                  <a:lnTo>
                    <a:pt x="1225" y="2260"/>
                  </a:lnTo>
                  <a:lnTo>
                    <a:pt x="1156" y="2329"/>
                  </a:lnTo>
                  <a:lnTo>
                    <a:pt x="1020" y="2225"/>
                  </a:lnTo>
                  <a:lnTo>
                    <a:pt x="919" y="2329"/>
                  </a:lnTo>
                  <a:lnTo>
                    <a:pt x="884" y="2260"/>
                  </a:lnTo>
                  <a:lnTo>
                    <a:pt x="816" y="2399"/>
                  </a:lnTo>
                  <a:lnTo>
                    <a:pt x="748" y="2399"/>
                  </a:lnTo>
                  <a:lnTo>
                    <a:pt x="613" y="2503"/>
                  </a:lnTo>
                  <a:lnTo>
                    <a:pt x="544" y="2503"/>
                  </a:lnTo>
                  <a:lnTo>
                    <a:pt x="477" y="2607"/>
                  </a:lnTo>
                  <a:lnTo>
                    <a:pt x="374" y="2538"/>
                  </a:lnTo>
                  <a:lnTo>
                    <a:pt x="238" y="2642"/>
                  </a:lnTo>
                  <a:lnTo>
                    <a:pt x="170" y="2573"/>
                  </a:lnTo>
                  <a:lnTo>
                    <a:pt x="102" y="2573"/>
                  </a:lnTo>
                  <a:lnTo>
                    <a:pt x="0" y="2781"/>
                  </a:lnTo>
                  <a:lnTo>
                    <a:pt x="341" y="2851"/>
                  </a:lnTo>
                  <a:lnTo>
                    <a:pt x="544" y="3025"/>
                  </a:lnTo>
                  <a:lnTo>
                    <a:pt x="714" y="2920"/>
                  </a:lnTo>
                  <a:lnTo>
                    <a:pt x="783" y="2990"/>
                  </a:lnTo>
                  <a:lnTo>
                    <a:pt x="850" y="2990"/>
                  </a:lnTo>
                  <a:lnTo>
                    <a:pt x="919" y="3025"/>
                  </a:lnTo>
                  <a:lnTo>
                    <a:pt x="919" y="3094"/>
                  </a:lnTo>
                  <a:lnTo>
                    <a:pt x="952" y="3094"/>
                  </a:lnTo>
                  <a:lnTo>
                    <a:pt x="1258" y="3407"/>
                  </a:lnTo>
                  <a:lnTo>
                    <a:pt x="1735" y="3442"/>
                  </a:lnTo>
                  <a:lnTo>
                    <a:pt x="1905" y="3511"/>
                  </a:lnTo>
                  <a:lnTo>
                    <a:pt x="2041" y="3442"/>
                  </a:lnTo>
                  <a:lnTo>
                    <a:pt x="2211" y="3198"/>
                  </a:lnTo>
                  <a:lnTo>
                    <a:pt x="2347" y="3234"/>
                  </a:lnTo>
                  <a:lnTo>
                    <a:pt x="2449" y="3198"/>
                  </a:lnTo>
                  <a:lnTo>
                    <a:pt x="2551" y="3303"/>
                  </a:lnTo>
                  <a:lnTo>
                    <a:pt x="2755" y="3337"/>
                  </a:lnTo>
                  <a:lnTo>
                    <a:pt x="2789" y="3511"/>
                  </a:lnTo>
                  <a:lnTo>
                    <a:pt x="2858" y="3476"/>
                  </a:lnTo>
                  <a:lnTo>
                    <a:pt x="3028" y="3547"/>
                  </a:lnTo>
                  <a:lnTo>
                    <a:pt x="3231" y="3581"/>
                  </a:lnTo>
                  <a:lnTo>
                    <a:pt x="3367" y="3686"/>
                  </a:lnTo>
                  <a:lnTo>
                    <a:pt x="3402" y="3964"/>
                  </a:lnTo>
                  <a:lnTo>
                    <a:pt x="3708" y="3372"/>
                  </a:lnTo>
                  <a:lnTo>
                    <a:pt x="3878" y="3164"/>
                  </a:lnTo>
                  <a:lnTo>
                    <a:pt x="4116" y="2990"/>
                  </a:lnTo>
                  <a:lnTo>
                    <a:pt x="4558" y="3164"/>
                  </a:lnTo>
                  <a:lnTo>
                    <a:pt x="4762" y="3094"/>
                  </a:lnTo>
                  <a:lnTo>
                    <a:pt x="4864" y="3198"/>
                  </a:lnTo>
                  <a:lnTo>
                    <a:pt x="4966" y="3198"/>
                  </a:lnTo>
                  <a:lnTo>
                    <a:pt x="5205" y="3059"/>
                  </a:lnTo>
                  <a:lnTo>
                    <a:pt x="5069" y="2920"/>
                  </a:lnTo>
                  <a:lnTo>
                    <a:pt x="5069" y="2851"/>
                  </a:lnTo>
                  <a:lnTo>
                    <a:pt x="4933" y="2746"/>
                  </a:lnTo>
                  <a:lnTo>
                    <a:pt x="4933" y="2677"/>
                  </a:lnTo>
                  <a:lnTo>
                    <a:pt x="4830" y="2607"/>
                  </a:lnTo>
                  <a:lnTo>
                    <a:pt x="4728" y="2642"/>
                  </a:lnTo>
                  <a:lnTo>
                    <a:pt x="4661" y="2677"/>
                  </a:lnTo>
                  <a:lnTo>
                    <a:pt x="4558" y="2538"/>
                  </a:lnTo>
                  <a:lnTo>
                    <a:pt x="4524" y="2538"/>
                  </a:lnTo>
                  <a:lnTo>
                    <a:pt x="4456" y="2434"/>
                  </a:lnTo>
                  <a:lnTo>
                    <a:pt x="4286" y="2399"/>
                  </a:lnTo>
                  <a:lnTo>
                    <a:pt x="4218" y="2329"/>
                  </a:lnTo>
                  <a:lnTo>
                    <a:pt x="4150" y="2329"/>
                  </a:lnTo>
                  <a:lnTo>
                    <a:pt x="4150" y="2156"/>
                  </a:lnTo>
                  <a:lnTo>
                    <a:pt x="4116" y="2085"/>
                  </a:lnTo>
                  <a:lnTo>
                    <a:pt x="3878" y="2156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7" name="LAU CZ072 median"/>
            <p:cNvSpPr>
              <a:spLocks/>
            </p:cNvSpPr>
            <p:nvPr/>
          </p:nvSpPr>
          <p:spPr bwMode="auto">
            <a:xfrm>
              <a:off x="6740757" y="3342003"/>
              <a:ext cx="1771408" cy="1477366"/>
            </a:xfrm>
            <a:custGeom>
              <a:avLst/>
              <a:gdLst/>
              <a:ahLst/>
              <a:cxnLst>
                <a:cxn ang="0">
                  <a:pos x="1497" y="348"/>
                </a:cxn>
                <a:cxn ang="0">
                  <a:pos x="1361" y="279"/>
                </a:cxn>
                <a:cxn ang="0">
                  <a:pos x="1258" y="313"/>
                </a:cxn>
                <a:cxn ang="0">
                  <a:pos x="1258" y="521"/>
                </a:cxn>
                <a:cxn ang="0">
                  <a:pos x="1020" y="521"/>
                </a:cxn>
                <a:cxn ang="0">
                  <a:pos x="952" y="591"/>
                </a:cxn>
                <a:cxn ang="0">
                  <a:pos x="850" y="626"/>
                </a:cxn>
                <a:cxn ang="0">
                  <a:pos x="680" y="557"/>
                </a:cxn>
                <a:cxn ang="0">
                  <a:pos x="646" y="452"/>
                </a:cxn>
                <a:cxn ang="0">
                  <a:pos x="578" y="696"/>
                </a:cxn>
                <a:cxn ang="0">
                  <a:pos x="408" y="904"/>
                </a:cxn>
                <a:cxn ang="0">
                  <a:pos x="272" y="904"/>
                </a:cxn>
                <a:cxn ang="0">
                  <a:pos x="170" y="974"/>
                </a:cxn>
                <a:cxn ang="0">
                  <a:pos x="68" y="1078"/>
                </a:cxn>
                <a:cxn ang="0">
                  <a:pos x="102" y="1356"/>
                </a:cxn>
                <a:cxn ang="0">
                  <a:pos x="170" y="1529"/>
                </a:cxn>
                <a:cxn ang="0">
                  <a:pos x="68" y="1634"/>
                </a:cxn>
                <a:cxn ang="0">
                  <a:pos x="0" y="1739"/>
                </a:cxn>
                <a:cxn ang="0">
                  <a:pos x="272" y="1739"/>
                </a:cxn>
                <a:cxn ang="0">
                  <a:pos x="340" y="1912"/>
                </a:cxn>
                <a:cxn ang="0">
                  <a:pos x="578" y="2017"/>
                </a:cxn>
                <a:cxn ang="0">
                  <a:pos x="680" y="2121"/>
                </a:cxn>
                <a:cxn ang="0">
                  <a:pos x="850" y="2225"/>
                </a:cxn>
                <a:cxn ang="0">
                  <a:pos x="1055" y="2260"/>
                </a:cxn>
                <a:cxn ang="0">
                  <a:pos x="1191" y="2434"/>
                </a:cxn>
                <a:cxn ang="0">
                  <a:pos x="1327" y="2642"/>
                </a:cxn>
                <a:cxn ang="0">
                  <a:pos x="1905" y="2364"/>
                </a:cxn>
                <a:cxn ang="0">
                  <a:pos x="2075" y="1947"/>
                </a:cxn>
                <a:cxn ang="0">
                  <a:pos x="2381" y="1912"/>
                </a:cxn>
                <a:cxn ang="0">
                  <a:pos x="2483" y="1529"/>
                </a:cxn>
                <a:cxn ang="0">
                  <a:pos x="2551" y="1148"/>
                </a:cxn>
                <a:cxn ang="0">
                  <a:pos x="2755" y="938"/>
                </a:cxn>
                <a:cxn ang="0">
                  <a:pos x="3163" y="626"/>
                </a:cxn>
                <a:cxn ang="0">
                  <a:pos x="3163" y="521"/>
                </a:cxn>
                <a:cxn ang="0">
                  <a:pos x="2925" y="313"/>
                </a:cxn>
                <a:cxn ang="0">
                  <a:pos x="2823" y="174"/>
                </a:cxn>
                <a:cxn ang="0">
                  <a:pos x="2551" y="104"/>
                </a:cxn>
                <a:cxn ang="0">
                  <a:pos x="2177" y="174"/>
                </a:cxn>
                <a:cxn ang="0">
                  <a:pos x="1972" y="0"/>
                </a:cxn>
                <a:cxn ang="0">
                  <a:pos x="1905" y="104"/>
                </a:cxn>
                <a:cxn ang="0">
                  <a:pos x="1769" y="139"/>
                </a:cxn>
                <a:cxn ang="0">
                  <a:pos x="1633" y="208"/>
                </a:cxn>
              </a:cxnLst>
              <a:rect l="0" t="0" r="r" b="b"/>
              <a:pathLst>
                <a:path w="3163" h="2642">
                  <a:moveTo>
                    <a:pt x="1633" y="348"/>
                  </a:moveTo>
                  <a:lnTo>
                    <a:pt x="1497" y="348"/>
                  </a:lnTo>
                  <a:lnTo>
                    <a:pt x="1428" y="279"/>
                  </a:lnTo>
                  <a:lnTo>
                    <a:pt x="1361" y="279"/>
                  </a:lnTo>
                  <a:lnTo>
                    <a:pt x="1327" y="348"/>
                  </a:lnTo>
                  <a:lnTo>
                    <a:pt x="1258" y="313"/>
                  </a:lnTo>
                  <a:lnTo>
                    <a:pt x="1292" y="452"/>
                  </a:lnTo>
                  <a:lnTo>
                    <a:pt x="1258" y="521"/>
                  </a:lnTo>
                  <a:lnTo>
                    <a:pt x="1122" y="487"/>
                  </a:lnTo>
                  <a:lnTo>
                    <a:pt x="1020" y="521"/>
                  </a:lnTo>
                  <a:lnTo>
                    <a:pt x="952" y="521"/>
                  </a:lnTo>
                  <a:lnTo>
                    <a:pt x="952" y="591"/>
                  </a:lnTo>
                  <a:lnTo>
                    <a:pt x="884" y="660"/>
                  </a:lnTo>
                  <a:lnTo>
                    <a:pt x="850" y="626"/>
                  </a:lnTo>
                  <a:lnTo>
                    <a:pt x="783" y="626"/>
                  </a:lnTo>
                  <a:lnTo>
                    <a:pt x="680" y="557"/>
                  </a:lnTo>
                  <a:lnTo>
                    <a:pt x="680" y="487"/>
                  </a:lnTo>
                  <a:lnTo>
                    <a:pt x="646" y="452"/>
                  </a:lnTo>
                  <a:lnTo>
                    <a:pt x="544" y="591"/>
                  </a:lnTo>
                  <a:lnTo>
                    <a:pt x="578" y="696"/>
                  </a:lnTo>
                  <a:lnTo>
                    <a:pt x="477" y="799"/>
                  </a:lnTo>
                  <a:lnTo>
                    <a:pt x="408" y="904"/>
                  </a:lnTo>
                  <a:lnTo>
                    <a:pt x="374" y="904"/>
                  </a:lnTo>
                  <a:lnTo>
                    <a:pt x="272" y="904"/>
                  </a:lnTo>
                  <a:lnTo>
                    <a:pt x="204" y="938"/>
                  </a:lnTo>
                  <a:lnTo>
                    <a:pt x="170" y="974"/>
                  </a:lnTo>
                  <a:lnTo>
                    <a:pt x="102" y="974"/>
                  </a:lnTo>
                  <a:lnTo>
                    <a:pt x="68" y="1078"/>
                  </a:lnTo>
                  <a:lnTo>
                    <a:pt x="68" y="1217"/>
                  </a:lnTo>
                  <a:lnTo>
                    <a:pt x="102" y="1356"/>
                  </a:lnTo>
                  <a:lnTo>
                    <a:pt x="204" y="1356"/>
                  </a:lnTo>
                  <a:lnTo>
                    <a:pt x="170" y="1529"/>
                  </a:lnTo>
                  <a:lnTo>
                    <a:pt x="102" y="1529"/>
                  </a:lnTo>
                  <a:lnTo>
                    <a:pt x="68" y="1634"/>
                  </a:lnTo>
                  <a:lnTo>
                    <a:pt x="0" y="1634"/>
                  </a:lnTo>
                  <a:lnTo>
                    <a:pt x="0" y="1739"/>
                  </a:lnTo>
                  <a:lnTo>
                    <a:pt x="238" y="1668"/>
                  </a:lnTo>
                  <a:lnTo>
                    <a:pt x="272" y="1739"/>
                  </a:lnTo>
                  <a:lnTo>
                    <a:pt x="272" y="1912"/>
                  </a:lnTo>
                  <a:lnTo>
                    <a:pt x="340" y="1912"/>
                  </a:lnTo>
                  <a:lnTo>
                    <a:pt x="408" y="1982"/>
                  </a:lnTo>
                  <a:lnTo>
                    <a:pt x="578" y="2017"/>
                  </a:lnTo>
                  <a:lnTo>
                    <a:pt x="646" y="2121"/>
                  </a:lnTo>
                  <a:lnTo>
                    <a:pt x="680" y="2121"/>
                  </a:lnTo>
                  <a:lnTo>
                    <a:pt x="783" y="2260"/>
                  </a:lnTo>
                  <a:lnTo>
                    <a:pt x="850" y="2225"/>
                  </a:lnTo>
                  <a:lnTo>
                    <a:pt x="952" y="2190"/>
                  </a:lnTo>
                  <a:lnTo>
                    <a:pt x="1055" y="2260"/>
                  </a:lnTo>
                  <a:lnTo>
                    <a:pt x="1055" y="2329"/>
                  </a:lnTo>
                  <a:lnTo>
                    <a:pt x="1191" y="2434"/>
                  </a:lnTo>
                  <a:lnTo>
                    <a:pt x="1191" y="2503"/>
                  </a:lnTo>
                  <a:lnTo>
                    <a:pt x="1327" y="2642"/>
                  </a:lnTo>
                  <a:lnTo>
                    <a:pt x="1700" y="2364"/>
                  </a:lnTo>
                  <a:lnTo>
                    <a:pt x="1905" y="2364"/>
                  </a:lnTo>
                  <a:lnTo>
                    <a:pt x="1972" y="2017"/>
                  </a:lnTo>
                  <a:lnTo>
                    <a:pt x="2075" y="1947"/>
                  </a:lnTo>
                  <a:lnTo>
                    <a:pt x="2278" y="1947"/>
                  </a:lnTo>
                  <a:lnTo>
                    <a:pt x="2381" y="1912"/>
                  </a:lnTo>
                  <a:lnTo>
                    <a:pt x="2449" y="1739"/>
                  </a:lnTo>
                  <a:lnTo>
                    <a:pt x="2483" y="1529"/>
                  </a:lnTo>
                  <a:lnTo>
                    <a:pt x="2551" y="1251"/>
                  </a:lnTo>
                  <a:lnTo>
                    <a:pt x="2551" y="1148"/>
                  </a:lnTo>
                  <a:lnTo>
                    <a:pt x="2653" y="938"/>
                  </a:lnTo>
                  <a:lnTo>
                    <a:pt x="2755" y="938"/>
                  </a:lnTo>
                  <a:lnTo>
                    <a:pt x="3163" y="696"/>
                  </a:lnTo>
                  <a:lnTo>
                    <a:pt x="3163" y="626"/>
                  </a:lnTo>
                  <a:lnTo>
                    <a:pt x="3130" y="557"/>
                  </a:lnTo>
                  <a:lnTo>
                    <a:pt x="3163" y="521"/>
                  </a:lnTo>
                  <a:lnTo>
                    <a:pt x="3130" y="452"/>
                  </a:lnTo>
                  <a:lnTo>
                    <a:pt x="2925" y="313"/>
                  </a:lnTo>
                  <a:lnTo>
                    <a:pt x="2891" y="208"/>
                  </a:lnTo>
                  <a:lnTo>
                    <a:pt x="2823" y="174"/>
                  </a:lnTo>
                  <a:lnTo>
                    <a:pt x="2653" y="174"/>
                  </a:lnTo>
                  <a:lnTo>
                    <a:pt x="2551" y="104"/>
                  </a:lnTo>
                  <a:lnTo>
                    <a:pt x="2313" y="104"/>
                  </a:lnTo>
                  <a:lnTo>
                    <a:pt x="2177" y="174"/>
                  </a:lnTo>
                  <a:lnTo>
                    <a:pt x="2109" y="35"/>
                  </a:lnTo>
                  <a:lnTo>
                    <a:pt x="1972" y="0"/>
                  </a:lnTo>
                  <a:lnTo>
                    <a:pt x="1939" y="104"/>
                  </a:lnTo>
                  <a:lnTo>
                    <a:pt x="1905" y="104"/>
                  </a:lnTo>
                  <a:lnTo>
                    <a:pt x="1803" y="69"/>
                  </a:lnTo>
                  <a:lnTo>
                    <a:pt x="1769" y="139"/>
                  </a:lnTo>
                  <a:lnTo>
                    <a:pt x="1700" y="139"/>
                  </a:lnTo>
                  <a:lnTo>
                    <a:pt x="1633" y="208"/>
                  </a:lnTo>
                  <a:lnTo>
                    <a:pt x="1633" y="348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8" name="LAU CZ071 median"/>
            <p:cNvSpPr>
              <a:spLocks/>
            </p:cNvSpPr>
            <p:nvPr/>
          </p:nvSpPr>
          <p:spPr bwMode="auto">
            <a:xfrm>
              <a:off x="6207767" y="1376963"/>
              <a:ext cx="1630323" cy="2510088"/>
            </a:xfrm>
            <a:custGeom>
              <a:avLst/>
              <a:gdLst/>
              <a:ahLst/>
              <a:cxnLst>
                <a:cxn ang="0">
                  <a:pos x="2381" y="2817"/>
                </a:cxn>
                <a:cxn ang="0">
                  <a:pos x="2178" y="2678"/>
                </a:cxn>
                <a:cxn ang="0">
                  <a:pos x="1939" y="2712"/>
                </a:cxn>
                <a:cxn ang="0">
                  <a:pos x="1701" y="2643"/>
                </a:cxn>
                <a:cxn ang="0">
                  <a:pos x="1599" y="2469"/>
                </a:cxn>
                <a:cxn ang="0">
                  <a:pos x="1191" y="2400"/>
                </a:cxn>
                <a:cxn ang="0">
                  <a:pos x="1055" y="2226"/>
                </a:cxn>
                <a:cxn ang="0">
                  <a:pos x="1089" y="1773"/>
                </a:cxn>
                <a:cxn ang="0">
                  <a:pos x="1293" y="1148"/>
                </a:cxn>
                <a:cxn ang="0">
                  <a:pos x="1531" y="661"/>
                </a:cxn>
                <a:cxn ang="0">
                  <a:pos x="1191" y="313"/>
                </a:cxn>
                <a:cxn ang="0">
                  <a:pos x="953" y="140"/>
                </a:cxn>
                <a:cxn ang="0">
                  <a:pos x="613" y="69"/>
                </a:cxn>
                <a:cxn ang="0">
                  <a:pos x="408" y="35"/>
                </a:cxn>
                <a:cxn ang="0">
                  <a:pos x="714" y="591"/>
                </a:cxn>
                <a:cxn ang="0">
                  <a:pos x="681" y="870"/>
                </a:cxn>
                <a:cxn ang="0">
                  <a:pos x="442" y="870"/>
                </a:cxn>
                <a:cxn ang="0">
                  <a:pos x="306" y="1148"/>
                </a:cxn>
                <a:cxn ang="0">
                  <a:pos x="239" y="1426"/>
                </a:cxn>
                <a:cxn ang="0">
                  <a:pos x="103" y="1704"/>
                </a:cxn>
                <a:cxn ang="0">
                  <a:pos x="103" y="2226"/>
                </a:cxn>
                <a:cxn ang="0">
                  <a:pos x="205" y="2643"/>
                </a:cxn>
                <a:cxn ang="0">
                  <a:pos x="306" y="2817"/>
                </a:cxn>
                <a:cxn ang="0">
                  <a:pos x="205" y="3269"/>
                </a:cxn>
                <a:cxn ang="0">
                  <a:pos x="103" y="3477"/>
                </a:cxn>
                <a:cxn ang="0">
                  <a:pos x="205" y="3547"/>
                </a:cxn>
                <a:cxn ang="0">
                  <a:pos x="239" y="3860"/>
                </a:cxn>
                <a:cxn ang="0">
                  <a:pos x="408" y="4033"/>
                </a:cxn>
                <a:cxn ang="0">
                  <a:pos x="714" y="4069"/>
                </a:cxn>
                <a:cxn ang="0">
                  <a:pos x="1021" y="4416"/>
                </a:cxn>
                <a:cxn ang="0">
                  <a:pos x="1157" y="4450"/>
                </a:cxn>
                <a:cxn ang="0">
                  <a:pos x="1361" y="4416"/>
                </a:cxn>
                <a:cxn ang="0">
                  <a:pos x="1497" y="4103"/>
                </a:cxn>
                <a:cxn ang="0">
                  <a:pos x="1633" y="4069"/>
                </a:cxn>
                <a:cxn ang="0">
                  <a:pos x="1837" y="4172"/>
                </a:cxn>
                <a:cxn ang="0">
                  <a:pos x="1973" y="4033"/>
                </a:cxn>
                <a:cxn ang="0">
                  <a:pos x="2245" y="3964"/>
                </a:cxn>
                <a:cxn ang="0">
                  <a:pos x="2314" y="3791"/>
                </a:cxn>
                <a:cxn ang="0">
                  <a:pos x="2586" y="3860"/>
                </a:cxn>
                <a:cxn ang="0">
                  <a:pos x="2722" y="3651"/>
                </a:cxn>
                <a:cxn ang="0">
                  <a:pos x="2892" y="3616"/>
                </a:cxn>
                <a:cxn ang="0">
                  <a:pos x="2756" y="3442"/>
                </a:cxn>
                <a:cxn ang="0">
                  <a:pos x="2586" y="3164"/>
                </a:cxn>
                <a:cxn ang="0">
                  <a:pos x="2483" y="2990"/>
                </a:cxn>
                <a:cxn ang="0">
                  <a:pos x="2347" y="2956"/>
                </a:cxn>
              </a:cxnLst>
              <a:rect l="0" t="0" r="r" b="b"/>
              <a:pathLst>
                <a:path w="2925" h="4486">
                  <a:moveTo>
                    <a:pt x="2347" y="2956"/>
                  </a:moveTo>
                  <a:lnTo>
                    <a:pt x="2347" y="2817"/>
                  </a:lnTo>
                  <a:lnTo>
                    <a:pt x="2381" y="2817"/>
                  </a:lnTo>
                  <a:lnTo>
                    <a:pt x="2381" y="2781"/>
                  </a:lnTo>
                  <a:lnTo>
                    <a:pt x="2347" y="2712"/>
                  </a:lnTo>
                  <a:lnTo>
                    <a:pt x="2178" y="2678"/>
                  </a:lnTo>
                  <a:lnTo>
                    <a:pt x="2109" y="2747"/>
                  </a:lnTo>
                  <a:lnTo>
                    <a:pt x="1973" y="2678"/>
                  </a:lnTo>
                  <a:lnTo>
                    <a:pt x="1939" y="2712"/>
                  </a:lnTo>
                  <a:lnTo>
                    <a:pt x="1837" y="2678"/>
                  </a:lnTo>
                  <a:lnTo>
                    <a:pt x="1736" y="2678"/>
                  </a:lnTo>
                  <a:lnTo>
                    <a:pt x="1701" y="2643"/>
                  </a:lnTo>
                  <a:lnTo>
                    <a:pt x="1736" y="2573"/>
                  </a:lnTo>
                  <a:lnTo>
                    <a:pt x="1633" y="2539"/>
                  </a:lnTo>
                  <a:lnTo>
                    <a:pt x="1599" y="2469"/>
                  </a:lnTo>
                  <a:lnTo>
                    <a:pt x="1497" y="2469"/>
                  </a:lnTo>
                  <a:lnTo>
                    <a:pt x="1361" y="2400"/>
                  </a:lnTo>
                  <a:lnTo>
                    <a:pt x="1191" y="2400"/>
                  </a:lnTo>
                  <a:lnTo>
                    <a:pt x="1225" y="2295"/>
                  </a:lnTo>
                  <a:lnTo>
                    <a:pt x="1123" y="2295"/>
                  </a:lnTo>
                  <a:lnTo>
                    <a:pt x="1055" y="2226"/>
                  </a:lnTo>
                  <a:lnTo>
                    <a:pt x="1055" y="2121"/>
                  </a:lnTo>
                  <a:lnTo>
                    <a:pt x="1157" y="1878"/>
                  </a:lnTo>
                  <a:lnTo>
                    <a:pt x="1089" y="1773"/>
                  </a:lnTo>
                  <a:lnTo>
                    <a:pt x="1123" y="1670"/>
                  </a:lnTo>
                  <a:lnTo>
                    <a:pt x="1225" y="1530"/>
                  </a:lnTo>
                  <a:lnTo>
                    <a:pt x="1293" y="1148"/>
                  </a:lnTo>
                  <a:lnTo>
                    <a:pt x="1395" y="1009"/>
                  </a:lnTo>
                  <a:lnTo>
                    <a:pt x="1395" y="765"/>
                  </a:lnTo>
                  <a:lnTo>
                    <a:pt x="1531" y="661"/>
                  </a:lnTo>
                  <a:lnTo>
                    <a:pt x="1531" y="487"/>
                  </a:lnTo>
                  <a:lnTo>
                    <a:pt x="1361" y="452"/>
                  </a:lnTo>
                  <a:lnTo>
                    <a:pt x="1191" y="313"/>
                  </a:lnTo>
                  <a:lnTo>
                    <a:pt x="1157" y="209"/>
                  </a:lnTo>
                  <a:lnTo>
                    <a:pt x="1055" y="209"/>
                  </a:lnTo>
                  <a:lnTo>
                    <a:pt x="953" y="140"/>
                  </a:lnTo>
                  <a:lnTo>
                    <a:pt x="850" y="140"/>
                  </a:lnTo>
                  <a:lnTo>
                    <a:pt x="714" y="69"/>
                  </a:lnTo>
                  <a:lnTo>
                    <a:pt x="613" y="69"/>
                  </a:lnTo>
                  <a:lnTo>
                    <a:pt x="545" y="0"/>
                  </a:lnTo>
                  <a:lnTo>
                    <a:pt x="442" y="0"/>
                  </a:lnTo>
                  <a:lnTo>
                    <a:pt x="408" y="35"/>
                  </a:lnTo>
                  <a:lnTo>
                    <a:pt x="511" y="279"/>
                  </a:lnTo>
                  <a:lnTo>
                    <a:pt x="511" y="348"/>
                  </a:lnTo>
                  <a:lnTo>
                    <a:pt x="714" y="591"/>
                  </a:lnTo>
                  <a:lnTo>
                    <a:pt x="714" y="730"/>
                  </a:lnTo>
                  <a:lnTo>
                    <a:pt x="749" y="835"/>
                  </a:lnTo>
                  <a:lnTo>
                    <a:pt x="681" y="870"/>
                  </a:lnTo>
                  <a:lnTo>
                    <a:pt x="647" y="799"/>
                  </a:lnTo>
                  <a:lnTo>
                    <a:pt x="578" y="835"/>
                  </a:lnTo>
                  <a:lnTo>
                    <a:pt x="442" y="870"/>
                  </a:lnTo>
                  <a:lnTo>
                    <a:pt x="375" y="939"/>
                  </a:lnTo>
                  <a:lnTo>
                    <a:pt x="375" y="1009"/>
                  </a:lnTo>
                  <a:lnTo>
                    <a:pt x="306" y="1148"/>
                  </a:lnTo>
                  <a:lnTo>
                    <a:pt x="306" y="1217"/>
                  </a:lnTo>
                  <a:lnTo>
                    <a:pt x="239" y="1321"/>
                  </a:lnTo>
                  <a:lnTo>
                    <a:pt x="239" y="1426"/>
                  </a:lnTo>
                  <a:lnTo>
                    <a:pt x="205" y="1460"/>
                  </a:lnTo>
                  <a:lnTo>
                    <a:pt x="205" y="1565"/>
                  </a:lnTo>
                  <a:lnTo>
                    <a:pt x="103" y="1704"/>
                  </a:lnTo>
                  <a:lnTo>
                    <a:pt x="0" y="1704"/>
                  </a:lnTo>
                  <a:lnTo>
                    <a:pt x="103" y="2017"/>
                  </a:lnTo>
                  <a:lnTo>
                    <a:pt x="103" y="2226"/>
                  </a:lnTo>
                  <a:lnTo>
                    <a:pt x="69" y="2226"/>
                  </a:lnTo>
                  <a:lnTo>
                    <a:pt x="34" y="2330"/>
                  </a:lnTo>
                  <a:lnTo>
                    <a:pt x="205" y="2643"/>
                  </a:lnTo>
                  <a:lnTo>
                    <a:pt x="205" y="2747"/>
                  </a:lnTo>
                  <a:lnTo>
                    <a:pt x="272" y="2747"/>
                  </a:lnTo>
                  <a:lnTo>
                    <a:pt x="306" y="2817"/>
                  </a:lnTo>
                  <a:lnTo>
                    <a:pt x="272" y="2956"/>
                  </a:lnTo>
                  <a:lnTo>
                    <a:pt x="205" y="3095"/>
                  </a:lnTo>
                  <a:lnTo>
                    <a:pt x="205" y="3269"/>
                  </a:lnTo>
                  <a:lnTo>
                    <a:pt x="205" y="3338"/>
                  </a:lnTo>
                  <a:lnTo>
                    <a:pt x="69" y="3338"/>
                  </a:lnTo>
                  <a:lnTo>
                    <a:pt x="103" y="3477"/>
                  </a:lnTo>
                  <a:lnTo>
                    <a:pt x="205" y="3477"/>
                  </a:lnTo>
                  <a:lnTo>
                    <a:pt x="306" y="3512"/>
                  </a:lnTo>
                  <a:lnTo>
                    <a:pt x="205" y="3547"/>
                  </a:lnTo>
                  <a:lnTo>
                    <a:pt x="205" y="3581"/>
                  </a:lnTo>
                  <a:lnTo>
                    <a:pt x="170" y="3616"/>
                  </a:lnTo>
                  <a:lnTo>
                    <a:pt x="239" y="3860"/>
                  </a:lnTo>
                  <a:lnTo>
                    <a:pt x="205" y="3964"/>
                  </a:lnTo>
                  <a:lnTo>
                    <a:pt x="341" y="4069"/>
                  </a:lnTo>
                  <a:lnTo>
                    <a:pt x="408" y="4033"/>
                  </a:lnTo>
                  <a:lnTo>
                    <a:pt x="442" y="3964"/>
                  </a:lnTo>
                  <a:lnTo>
                    <a:pt x="545" y="4033"/>
                  </a:lnTo>
                  <a:lnTo>
                    <a:pt x="714" y="4069"/>
                  </a:lnTo>
                  <a:lnTo>
                    <a:pt x="850" y="4242"/>
                  </a:lnTo>
                  <a:lnTo>
                    <a:pt x="1021" y="4311"/>
                  </a:lnTo>
                  <a:lnTo>
                    <a:pt x="1021" y="4416"/>
                  </a:lnTo>
                  <a:lnTo>
                    <a:pt x="1055" y="4486"/>
                  </a:lnTo>
                  <a:lnTo>
                    <a:pt x="1123" y="4486"/>
                  </a:lnTo>
                  <a:lnTo>
                    <a:pt x="1157" y="4450"/>
                  </a:lnTo>
                  <a:lnTo>
                    <a:pt x="1225" y="4416"/>
                  </a:lnTo>
                  <a:lnTo>
                    <a:pt x="1327" y="4416"/>
                  </a:lnTo>
                  <a:lnTo>
                    <a:pt x="1361" y="4416"/>
                  </a:lnTo>
                  <a:lnTo>
                    <a:pt x="1430" y="4311"/>
                  </a:lnTo>
                  <a:lnTo>
                    <a:pt x="1531" y="4208"/>
                  </a:lnTo>
                  <a:lnTo>
                    <a:pt x="1497" y="4103"/>
                  </a:lnTo>
                  <a:lnTo>
                    <a:pt x="1599" y="3964"/>
                  </a:lnTo>
                  <a:lnTo>
                    <a:pt x="1633" y="3999"/>
                  </a:lnTo>
                  <a:lnTo>
                    <a:pt x="1633" y="4069"/>
                  </a:lnTo>
                  <a:lnTo>
                    <a:pt x="1736" y="4138"/>
                  </a:lnTo>
                  <a:lnTo>
                    <a:pt x="1803" y="4138"/>
                  </a:lnTo>
                  <a:lnTo>
                    <a:pt x="1837" y="4172"/>
                  </a:lnTo>
                  <a:lnTo>
                    <a:pt x="1905" y="4103"/>
                  </a:lnTo>
                  <a:lnTo>
                    <a:pt x="1905" y="4033"/>
                  </a:lnTo>
                  <a:lnTo>
                    <a:pt x="1973" y="4033"/>
                  </a:lnTo>
                  <a:lnTo>
                    <a:pt x="2075" y="3999"/>
                  </a:lnTo>
                  <a:lnTo>
                    <a:pt x="2211" y="4033"/>
                  </a:lnTo>
                  <a:lnTo>
                    <a:pt x="2245" y="3964"/>
                  </a:lnTo>
                  <a:lnTo>
                    <a:pt x="2211" y="3825"/>
                  </a:lnTo>
                  <a:lnTo>
                    <a:pt x="2280" y="3860"/>
                  </a:lnTo>
                  <a:lnTo>
                    <a:pt x="2314" y="3791"/>
                  </a:lnTo>
                  <a:lnTo>
                    <a:pt x="2381" y="3791"/>
                  </a:lnTo>
                  <a:lnTo>
                    <a:pt x="2450" y="3860"/>
                  </a:lnTo>
                  <a:lnTo>
                    <a:pt x="2586" y="3860"/>
                  </a:lnTo>
                  <a:lnTo>
                    <a:pt x="2586" y="3720"/>
                  </a:lnTo>
                  <a:lnTo>
                    <a:pt x="2653" y="3651"/>
                  </a:lnTo>
                  <a:lnTo>
                    <a:pt x="2722" y="3651"/>
                  </a:lnTo>
                  <a:lnTo>
                    <a:pt x="2756" y="3581"/>
                  </a:lnTo>
                  <a:lnTo>
                    <a:pt x="2858" y="3616"/>
                  </a:lnTo>
                  <a:lnTo>
                    <a:pt x="2892" y="3616"/>
                  </a:lnTo>
                  <a:lnTo>
                    <a:pt x="2925" y="3512"/>
                  </a:lnTo>
                  <a:lnTo>
                    <a:pt x="2892" y="3408"/>
                  </a:lnTo>
                  <a:lnTo>
                    <a:pt x="2756" y="3442"/>
                  </a:lnTo>
                  <a:lnTo>
                    <a:pt x="2756" y="3338"/>
                  </a:lnTo>
                  <a:lnTo>
                    <a:pt x="2688" y="3199"/>
                  </a:lnTo>
                  <a:lnTo>
                    <a:pt x="2586" y="3164"/>
                  </a:lnTo>
                  <a:lnTo>
                    <a:pt x="2586" y="3095"/>
                  </a:lnTo>
                  <a:lnTo>
                    <a:pt x="2517" y="3059"/>
                  </a:lnTo>
                  <a:lnTo>
                    <a:pt x="2483" y="2990"/>
                  </a:lnTo>
                  <a:lnTo>
                    <a:pt x="2450" y="2990"/>
                  </a:lnTo>
                  <a:lnTo>
                    <a:pt x="2450" y="3025"/>
                  </a:lnTo>
                  <a:lnTo>
                    <a:pt x="2347" y="2956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  <p:sp>
          <p:nvSpPr>
            <p:cNvPr id="19" name="LAU CZ080 median"/>
            <p:cNvSpPr>
              <a:spLocks/>
            </p:cNvSpPr>
            <p:nvPr/>
          </p:nvSpPr>
          <p:spPr bwMode="auto">
            <a:xfrm>
              <a:off x="6772109" y="1620800"/>
              <a:ext cx="2351427" cy="2022414"/>
            </a:xfrm>
            <a:custGeom>
              <a:avLst/>
              <a:gdLst/>
              <a:ahLst/>
              <a:cxnLst>
                <a:cxn ang="0">
                  <a:pos x="1292" y="2260"/>
                </a:cxn>
                <a:cxn ang="0">
                  <a:pos x="1054" y="2295"/>
                </a:cxn>
                <a:cxn ang="0">
                  <a:pos x="884" y="2260"/>
                </a:cxn>
                <a:cxn ang="0">
                  <a:pos x="681" y="2226"/>
                </a:cxn>
                <a:cxn ang="0">
                  <a:pos x="681" y="2121"/>
                </a:cxn>
                <a:cxn ang="0">
                  <a:pos x="544" y="2017"/>
                </a:cxn>
                <a:cxn ang="0">
                  <a:pos x="306" y="1948"/>
                </a:cxn>
                <a:cxn ang="0">
                  <a:pos x="170" y="1843"/>
                </a:cxn>
                <a:cxn ang="0">
                  <a:pos x="0" y="1774"/>
                </a:cxn>
                <a:cxn ang="0">
                  <a:pos x="102" y="1426"/>
                </a:cxn>
                <a:cxn ang="0">
                  <a:pos x="68" y="1218"/>
                </a:cxn>
                <a:cxn ang="0">
                  <a:pos x="238" y="696"/>
                </a:cxn>
                <a:cxn ang="0">
                  <a:pos x="340" y="313"/>
                </a:cxn>
                <a:cxn ang="0">
                  <a:pos x="544" y="209"/>
                </a:cxn>
                <a:cxn ang="0">
                  <a:pos x="714" y="278"/>
                </a:cxn>
                <a:cxn ang="0">
                  <a:pos x="1020" y="209"/>
                </a:cxn>
                <a:cxn ang="0">
                  <a:pos x="1259" y="174"/>
                </a:cxn>
                <a:cxn ang="0">
                  <a:pos x="1462" y="139"/>
                </a:cxn>
                <a:cxn ang="0">
                  <a:pos x="1462" y="383"/>
                </a:cxn>
                <a:cxn ang="0">
                  <a:pos x="1361" y="522"/>
                </a:cxn>
                <a:cxn ang="0">
                  <a:pos x="1225" y="765"/>
                </a:cxn>
                <a:cxn ang="0">
                  <a:pos x="1428" y="939"/>
                </a:cxn>
                <a:cxn ang="0">
                  <a:pos x="1701" y="1321"/>
                </a:cxn>
                <a:cxn ang="0">
                  <a:pos x="1905" y="1321"/>
                </a:cxn>
                <a:cxn ang="0">
                  <a:pos x="2176" y="1218"/>
                </a:cxn>
                <a:cxn ang="0">
                  <a:pos x="2109" y="1078"/>
                </a:cxn>
                <a:cxn ang="0">
                  <a:pos x="2279" y="1078"/>
                </a:cxn>
                <a:cxn ang="0">
                  <a:pos x="2449" y="1321"/>
                </a:cxn>
                <a:cxn ang="0">
                  <a:pos x="2585" y="1252"/>
                </a:cxn>
                <a:cxn ang="0">
                  <a:pos x="2756" y="1426"/>
                </a:cxn>
                <a:cxn ang="0">
                  <a:pos x="2857" y="1565"/>
                </a:cxn>
                <a:cxn ang="0">
                  <a:pos x="2925" y="1460"/>
                </a:cxn>
                <a:cxn ang="0">
                  <a:pos x="3095" y="1530"/>
                </a:cxn>
                <a:cxn ang="0">
                  <a:pos x="3300" y="1635"/>
                </a:cxn>
                <a:cxn ang="0">
                  <a:pos x="3436" y="1565"/>
                </a:cxn>
                <a:cxn ang="0">
                  <a:pos x="3470" y="1704"/>
                </a:cxn>
                <a:cxn ang="0">
                  <a:pos x="3470" y="1878"/>
                </a:cxn>
                <a:cxn ang="0">
                  <a:pos x="3503" y="2087"/>
                </a:cxn>
                <a:cxn ang="0">
                  <a:pos x="3809" y="2399"/>
                </a:cxn>
                <a:cxn ang="0">
                  <a:pos x="4014" y="2468"/>
                </a:cxn>
                <a:cxn ang="0">
                  <a:pos x="4115" y="2747"/>
                </a:cxn>
                <a:cxn ang="0">
                  <a:pos x="4184" y="3025"/>
                </a:cxn>
                <a:cxn ang="0">
                  <a:pos x="3742" y="3164"/>
                </a:cxn>
                <a:cxn ang="0">
                  <a:pos x="3503" y="3129"/>
                </a:cxn>
                <a:cxn ang="0">
                  <a:pos x="3164" y="3581"/>
                </a:cxn>
                <a:cxn ang="0">
                  <a:pos x="3028" y="3512"/>
                </a:cxn>
                <a:cxn ang="0">
                  <a:pos x="2789" y="3268"/>
                </a:cxn>
                <a:cxn ang="0">
                  <a:pos x="2551" y="3234"/>
                </a:cxn>
                <a:cxn ang="0">
                  <a:pos x="2211" y="3164"/>
                </a:cxn>
                <a:cxn ang="0">
                  <a:pos x="2007" y="3095"/>
                </a:cxn>
                <a:cxn ang="0">
                  <a:pos x="1837" y="2956"/>
                </a:cxn>
                <a:cxn ang="0">
                  <a:pos x="1701" y="2886"/>
                </a:cxn>
                <a:cxn ang="0">
                  <a:pos x="1531" y="2712"/>
                </a:cxn>
                <a:cxn ang="0">
                  <a:pos x="1462" y="2607"/>
                </a:cxn>
                <a:cxn ang="0">
                  <a:pos x="1395" y="2538"/>
                </a:cxn>
                <a:cxn ang="0">
                  <a:pos x="1292" y="2504"/>
                </a:cxn>
                <a:cxn ang="0">
                  <a:pos x="1326" y="2365"/>
                </a:cxn>
              </a:cxnLst>
              <a:rect l="0" t="0" r="r" b="b"/>
              <a:pathLst>
                <a:path w="4184" h="3581">
                  <a:moveTo>
                    <a:pt x="1326" y="2329"/>
                  </a:moveTo>
                  <a:lnTo>
                    <a:pt x="1292" y="2260"/>
                  </a:lnTo>
                  <a:lnTo>
                    <a:pt x="1123" y="2226"/>
                  </a:lnTo>
                  <a:lnTo>
                    <a:pt x="1054" y="2295"/>
                  </a:lnTo>
                  <a:lnTo>
                    <a:pt x="918" y="2226"/>
                  </a:lnTo>
                  <a:lnTo>
                    <a:pt x="884" y="2260"/>
                  </a:lnTo>
                  <a:lnTo>
                    <a:pt x="782" y="2226"/>
                  </a:lnTo>
                  <a:lnTo>
                    <a:pt x="681" y="2226"/>
                  </a:lnTo>
                  <a:lnTo>
                    <a:pt x="646" y="2191"/>
                  </a:lnTo>
                  <a:lnTo>
                    <a:pt x="681" y="2121"/>
                  </a:lnTo>
                  <a:lnTo>
                    <a:pt x="578" y="2087"/>
                  </a:lnTo>
                  <a:lnTo>
                    <a:pt x="544" y="2017"/>
                  </a:lnTo>
                  <a:lnTo>
                    <a:pt x="442" y="2017"/>
                  </a:lnTo>
                  <a:lnTo>
                    <a:pt x="306" y="1948"/>
                  </a:lnTo>
                  <a:lnTo>
                    <a:pt x="136" y="1948"/>
                  </a:lnTo>
                  <a:lnTo>
                    <a:pt x="170" y="1843"/>
                  </a:lnTo>
                  <a:lnTo>
                    <a:pt x="68" y="1843"/>
                  </a:lnTo>
                  <a:lnTo>
                    <a:pt x="0" y="1774"/>
                  </a:lnTo>
                  <a:lnTo>
                    <a:pt x="0" y="1669"/>
                  </a:lnTo>
                  <a:lnTo>
                    <a:pt x="102" y="1426"/>
                  </a:lnTo>
                  <a:lnTo>
                    <a:pt x="34" y="1321"/>
                  </a:lnTo>
                  <a:lnTo>
                    <a:pt x="68" y="1218"/>
                  </a:lnTo>
                  <a:lnTo>
                    <a:pt x="170" y="1078"/>
                  </a:lnTo>
                  <a:lnTo>
                    <a:pt x="238" y="696"/>
                  </a:lnTo>
                  <a:lnTo>
                    <a:pt x="340" y="557"/>
                  </a:lnTo>
                  <a:lnTo>
                    <a:pt x="340" y="313"/>
                  </a:lnTo>
                  <a:lnTo>
                    <a:pt x="476" y="209"/>
                  </a:lnTo>
                  <a:lnTo>
                    <a:pt x="544" y="209"/>
                  </a:lnTo>
                  <a:lnTo>
                    <a:pt x="612" y="139"/>
                  </a:lnTo>
                  <a:lnTo>
                    <a:pt x="714" y="278"/>
                  </a:lnTo>
                  <a:lnTo>
                    <a:pt x="817" y="209"/>
                  </a:lnTo>
                  <a:lnTo>
                    <a:pt x="1020" y="209"/>
                  </a:lnTo>
                  <a:lnTo>
                    <a:pt x="1123" y="244"/>
                  </a:lnTo>
                  <a:lnTo>
                    <a:pt x="1259" y="174"/>
                  </a:lnTo>
                  <a:lnTo>
                    <a:pt x="1326" y="0"/>
                  </a:lnTo>
                  <a:lnTo>
                    <a:pt x="1462" y="139"/>
                  </a:lnTo>
                  <a:lnTo>
                    <a:pt x="1428" y="209"/>
                  </a:lnTo>
                  <a:lnTo>
                    <a:pt x="1462" y="383"/>
                  </a:lnTo>
                  <a:lnTo>
                    <a:pt x="1462" y="418"/>
                  </a:lnTo>
                  <a:lnTo>
                    <a:pt x="1361" y="522"/>
                  </a:lnTo>
                  <a:lnTo>
                    <a:pt x="1123" y="626"/>
                  </a:lnTo>
                  <a:lnTo>
                    <a:pt x="1225" y="765"/>
                  </a:lnTo>
                  <a:lnTo>
                    <a:pt x="1428" y="869"/>
                  </a:lnTo>
                  <a:lnTo>
                    <a:pt x="1428" y="939"/>
                  </a:lnTo>
                  <a:lnTo>
                    <a:pt x="1531" y="1148"/>
                  </a:lnTo>
                  <a:lnTo>
                    <a:pt x="1701" y="1321"/>
                  </a:lnTo>
                  <a:lnTo>
                    <a:pt x="1803" y="1357"/>
                  </a:lnTo>
                  <a:lnTo>
                    <a:pt x="1905" y="1321"/>
                  </a:lnTo>
                  <a:lnTo>
                    <a:pt x="2007" y="1218"/>
                  </a:lnTo>
                  <a:lnTo>
                    <a:pt x="2176" y="1218"/>
                  </a:lnTo>
                  <a:lnTo>
                    <a:pt x="2176" y="1113"/>
                  </a:lnTo>
                  <a:lnTo>
                    <a:pt x="2109" y="1078"/>
                  </a:lnTo>
                  <a:lnTo>
                    <a:pt x="2143" y="1008"/>
                  </a:lnTo>
                  <a:lnTo>
                    <a:pt x="2279" y="1078"/>
                  </a:lnTo>
                  <a:lnTo>
                    <a:pt x="2312" y="1218"/>
                  </a:lnTo>
                  <a:lnTo>
                    <a:pt x="2449" y="1321"/>
                  </a:lnTo>
                  <a:lnTo>
                    <a:pt x="2483" y="1252"/>
                  </a:lnTo>
                  <a:lnTo>
                    <a:pt x="2585" y="1252"/>
                  </a:lnTo>
                  <a:lnTo>
                    <a:pt x="2585" y="1357"/>
                  </a:lnTo>
                  <a:lnTo>
                    <a:pt x="2756" y="1426"/>
                  </a:lnTo>
                  <a:lnTo>
                    <a:pt x="2789" y="1565"/>
                  </a:lnTo>
                  <a:lnTo>
                    <a:pt x="2857" y="1565"/>
                  </a:lnTo>
                  <a:lnTo>
                    <a:pt x="2959" y="1565"/>
                  </a:lnTo>
                  <a:lnTo>
                    <a:pt x="2925" y="1460"/>
                  </a:lnTo>
                  <a:lnTo>
                    <a:pt x="2993" y="1460"/>
                  </a:lnTo>
                  <a:lnTo>
                    <a:pt x="3095" y="1530"/>
                  </a:lnTo>
                  <a:lnTo>
                    <a:pt x="3164" y="1530"/>
                  </a:lnTo>
                  <a:lnTo>
                    <a:pt x="3300" y="1635"/>
                  </a:lnTo>
                  <a:lnTo>
                    <a:pt x="3367" y="1635"/>
                  </a:lnTo>
                  <a:lnTo>
                    <a:pt x="3436" y="1565"/>
                  </a:lnTo>
                  <a:lnTo>
                    <a:pt x="3503" y="1599"/>
                  </a:lnTo>
                  <a:lnTo>
                    <a:pt x="3470" y="1704"/>
                  </a:lnTo>
                  <a:lnTo>
                    <a:pt x="3503" y="1774"/>
                  </a:lnTo>
                  <a:lnTo>
                    <a:pt x="3470" y="1878"/>
                  </a:lnTo>
                  <a:lnTo>
                    <a:pt x="3503" y="1913"/>
                  </a:lnTo>
                  <a:lnTo>
                    <a:pt x="3503" y="2087"/>
                  </a:lnTo>
                  <a:lnTo>
                    <a:pt x="3673" y="2365"/>
                  </a:lnTo>
                  <a:lnTo>
                    <a:pt x="3809" y="2399"/>
                  </a:lnTo>
                  <a:lnTo>
                    <a:pt x="3878" y="2468"/>
                  </a:lnTo>
                  <a:lnTo>
                    <a:pt x="4014" y="2468"/>
                  </a:lnTo>
                  <a:lnTo>
                    <a:pt x="4048" y="2643"/>
                  </a:lnTo>
                  <a:lnTo>
                    <a:pt x="4115" y="2747"/>
                  </a:lnTo>
                  <a:lnTo>
                    <a:pt x="4115" y="2886"/>
                  </a:lnTo>
                  <a:lnTo>
                    <a:pt x="4184" y="3025"/>
                  </a:lnTo>
                  <a:lnTo>
                    <a:pt x="3946" y="3199"/>
                  </a:lnTo>
                  <a:lnTo>
                    <a:pt x="3742" y="3164"/>
                  </a:lnTo>
                  <a:lnTo>
                    <a:pt x="3640" y="3164"/>
                  </a:lnTo>
                  <a:lnTo>
                    <a:pt x="3503" y="3129"/>
                  </a:lnTo>
                  <a:lnTo>
                    <a:pt x="3436" y="3268"/>
                  </a:lnTo>
                  <a:lnTo>
                    <a:pt x="3164" y="3581"/>
                  </a:lnTo>
                  <a:lnTo>
                    <a:pt x="3061" y="3581"/>
                  </a:lnTo>
                  <a:lnTo>
                    <a:pt x="3028" y="3512"/>
                  </a:lnTo>
                  <a:lnTo>
                    <a:pt x="2823" y="3373"/>
                  </a:lnTo>
                  <a:lnTo>
                    <a:pt x="2789" y="3268"/>
                  </a:lnTo>
                  <a:lnTo>
                    <a:pt x="2721" y="3234"/>
                  </a:lnTo>
                  <a:lnTo>
                    <a:pt x="2551" y="3234"/>
                  </a:lnTo>
                  <a:lnTo>
                    <a:pt x="2449" y="3164"/>
                  </a:lnTo>
                  <a:lnTo>
                    <a:pt x="2211" y="3164"/>
                  </a:lnTo>
                  <a:lnTo>
                    <a:pt x="2075" y="3234"/>
                  </a:lnTo>
                  <a:lnTo>
                    <a:pt x="2007" y="3095"/>
                  </a:lnTo>
                  <a:lnTo>
                    <a:pt x="1870" y="3060"/>
                  </a:lnTo>
                  <a:lnTo>
                    <a:pt x="1837" y="2956"/>
                  </a:lnTo>
                  <a:lnTo>
                    <a:pt x="1701" y="2990"/>
                  </a:lnTo>
                  <a:lnTo>
                    <a:pt x="1701" y="2886"/>
                  </a:lnTo>
                  <a:lnTo>
                    <a:pt x="1633" y="2747"/>
                  </a:lnTo>
                  <a:lnTo>
                    <a:pt x="1531" y="2712"/>
                  </a:lnTo>
                  <a:lnTo>
                    <a:pt x="1531" y="2643"/>
                  </a:lnTo>
                  <a:lnTo>
                    <a:pt x="1462" y="2607"/>
                  </a:lnTo>
                  <a:lnTo>
                    <a:pt x="1428" y="2538"/>
                  </a:lnTo>
                  <a:lnTo>
                    <a:pt x="1395" y="2538"/>
                  </a:lnTo>
                  <a:lnTo>
                    <a:pt x="1395" y="2573"/>
                  </a:lnTo>
                  <a:lnTo>
                    <a:pt x="1292" y="2504"/>
                  </a:lnTo>
                  <a:lnTo>
                    <a:pt x="1292" y="2365"/>
                  </a:lnTo>
                  <a:lnTo>
                    <a:pt x="1326" y="2365"/>
                  </a:lnTo>
                  <a:lnTo>
                    <a:pt x="1326" y="2329"/>
                  </a:lnTo>
                  <a:close/>
                </a:path>
              </a:pathLst>
            </a:custGeom>
            <a:solidFill>
              <a:srgbClr val="FFE0E0"/>
            </a:solidFill>
            <a:ln w="31750">
              <a:solidFill>
                <a:srgbClr val="5F5F5F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57150" h="57150"/>
              <a:bevelB/>
            </a:sp3d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/>
            </a:p>
          </p:txBody>
        </p:sp>
      </p:grpSp>
      <p:grpSp>
        <p:nvGrpSpPr>
          <p:cNvPr id="28676" name="Skupina 19"/>
          <p:cNvGrpSpPr>
            <a:grpSpLocks/>
          </p:cNvGrpSpPr>
          <p:nvPr/>
        </p:nvGrpSpPr>
        <p:grpSpPr bwMode="auto">
          <a:xfrm>
            <a:off x="8725956" y="1011843"/>
            <a:ext cx="2405594" cy="1215420"/>
            <a:chOff x="-614894" y="-111472"/>
            <a:chExt cx="2405594" cy="1225897"/>
          </a:xfrm>
        </p:grpSpPr>
        <p:sp>
          <p:nvSpPr>
            <p:cNvPr id="28692" name="AutoShape 2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7907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693" name="Rectangle 27"/>
            <p:cNvSpPr>
              <a:spLocks noChangeArrowheads="1"/>
            </p:cNvSpPr>
            <p:nvPr/>
          </p:nvSpPr>
          <p:spPr bwMode="auto">
            <a:xfrm>
              <a:off x="1123949" y="371475"/>
              <a:ext cx="638175" cy="180975"/>
            </a:xfrm>
            <a:prstGeom prst="rect">
              <a:avLst/>
            </a:prstGeom>
            <a:solidFill>
              <a:srgbClr val="F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694" name="Rectangle 28"/>
            <p:cNvSpPr>
              <a:spLocks noChangeArrowheads="1"/>
            </p:cNvSpPr>
            <p:nvPr/>
          </p:nvSpPr>
          <p:spPr bwMode="auto">
            <a:xfrm>
              <a:off x="1123949" y="552451"/>
              <a:ext cx="638175" cy="171450"/>
            </a:xfrm>
            <a:prstGeom prst="rect">
              <a:avLst/>
            </a:prstGeom>
            <a:solidFill>
              <a:srgbClr val="FF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695" name="Rectangle 29"/>
            <p:cNvSpPr>
              <a:spLocks noChangeArrowheads="1"/>
            </p:cNvSpPr>
            <p:nvPr/>
          </p:nvSpPr>
          <p:spPr bwMode="auto">
            <a:xfrm>
              <a:off x="1123949" y="726099"/>
              <a:ext cx="638175" cy="190500"/>
            </a:xfrm>
            <a:prstGeom prst="rect">
              <a:avLst/>
            </a:prstGeom>
            <a:solidFill>
              <a:srgbClr val="FF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696" name="Rectangle 30"/>
            <p:cNvSpPr>
              <a:spLocks noChangeArrowheads="1"/>
            </p:cNvSpPr>
            <p:nvPr/>
          </p:nvSpPr>
          <p:spPr bwMode="auto">
            <a:xfrm>
              <a:off x="1123949" y="914401"/>
              <a:ext cx="638175" cy="168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8697" name="Rectangle 31"/>
            <p:cNvSpPr>
              <a:spLocks noChangeArrowheads="1"/>
            </p:cNvSpPr>
            <p:nvPr/>
          </p:nvSpPr>
          <p:spPr bwMode="auto">
            <a:xfrm>
              <a:off x="-614894" y="-111472"/>
              <a:ext cx="1543050" cy="18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s-CZ" altLang="cs-CZ" sz="1600" b="1" dirty="0">
                  <a:solidFill>
                    <a:srgbClr val="000000"/>
                  </a:solidFill>
                  <a:latin typeface="+mj-lt"/>
                </a:rPr>
                <a:t>Relace k mediánu za ČR</a:t>
              </a:r>
            </a:p>
          </p:txBody>
        </p:sp>
        <p:sp>
          <p:nvSpPr>
            <p:cNvPr id="28698" name="Rectangle 32"/>
            <p:cNvSpPr>
              <a:spLocks noChangeArrowheads="1"/>
            </p:cNvSpPr>
            <p:nvPr/>
          </p:nvSpPr>
          <p:spPr bwMode="auto">
            <a:xfrm>
              <a:off x="628650" y="220964"/>
              <a:ext cx="447675" cy="16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800" dirty="0">
                  <a:solidFill>
                    <a:srgbClr val="000000"/>
                  </a:solidFill>
                  <a:latin typeface="+mj-lt"/>
                </a:rPr>
                <a:t>do  97 %</a:t>
              </a:r>
            </a:p>
          </p:txBody>
        </p:sp>
        <p:sp>
          <p:nvSpPr>
            <p:cNvPr id="28699" name="Rectangle 33"/>
            <p:cNvSpPr>
              <a:spLocks noChangeArrowheads="1"/>
            </p:cNvSpPr>
            <p:nvPr/>
          </p:nvSpPr>
          <p:spPr bwMode="auto">
            <a:xfrm>
              <a:off x="295275" y="403499"/>
              <a:ext cx="790575" cy="16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800" dirty="0">
                  <a:solidFill>
                    <a:srgbClr val="000000"/>
                  </a:solidFill>
                  <a:latin typeface="+mj-lt"/>
                </a:rPr>
                <a:t>od  97 do 99 %</a:t>
              </a:r>
            </a:p>
          </p:txBody>
        </p:sp>
        <p:sp>
          <p:nvSpPr>
            <p:cNvPr id="28700" name="Rectangle 34"/>
            <p:cNvSpPr>
              <a:spLocks noChangeArrowheads="1"/>
            </p:cNvSpPr>
            <p:nvPr/>
          </p:nvSpPr>
          <p:spPr bwMode="auto">
            <a:xfrm>
              <a:off x="238125" y="576427"/>
              <a:ext cx="857250" cy="16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800" dirty="0">
                  <a:solidFill>
                    <a:srgbClr val="000000"/>
                  </a:solidFill>
                  <a:latin typeface="+mj-lt"/>
                </a:rPr>
                <a:t>od  99 do 101 %</a:t>
              </a:r>
            </a:p>
          </p:txBody>
        </p:sp>
        <p:sp>
          <p:nvSpPr>
            <p:cNvPr id="28701" name="Rectangle 35"/>
            <p:cNvSpPr>
              <a:spLocks noChangeArrowheads="1"/>
            </p:cNvSpPr>
            <p:nvPr/>
          </p:nvSpPr>
          <p:spPr bwMode="auto">
            <a:xfrm>
              <a:off x="171450" y="758962"/>
              <a:ext cx="904875" cy="16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800" dirty="0">
                  <a:solidFill>
                    <a:srgbClr val="000000"/>
                  </a:solidFill>
                  <a:latin typeface="+mj-lt"/>
                </a:rPr>
                <a:t>od 101 do 103 %</a:t>
              </a:r>
            </a:p>
          </p:txBody>
        </p:sp>
        <p:sp>
          <p:nvSpPr>
            <p:cNvPr id="28702" name="Rectangle 36"/>
            <p:cNvSpPr>
              <a:spLocks noChangeArrowheads="1"/>
            </p:cNvSpPr>
            <p:nvPr/>
          </p:nvSpPr>
          <p:spPr bwMode="auto">
            <a:xfrm>
              <a:off x="495300" y="941497"/>
              <a:ext cx="600075" cy="153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cs-CZ" altLang="cs-CZ" sz="1800" dirty="0">
                  <a:solidFill>
                    <a:srgbClr val="000000"/>
                  </a:solidFill>
                  <a:latin typeface="+mj-lt"/>
                </a:rPr>
                <a:t>nad 103 %</a:t>
              </a:r>
            </a:p>
          </p:txBody>
        </p:sp>
        <p:sp>
          <p:nvSpPr>
            <p:cNvPr id="28703" name="Rectangle 27"/>
            <p:cNvSpPr>
              <a:spLocks noChangeArrowheads="1"/>
            </p:cNvSpPr>
            <p:nvPr/>
          </p:nvSpPr>
          <p:spPr bwMode="auto">
            <a:xfrm>
              <a:off x="1123949" y="213945"/>
              <a:ext cx="638175" cy="16705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cs-CZ" altLang="cs-CZ"/>
            </a:p>
          </p:txBody>
        </p:sp>
      </p:grpSp>
      <p:sp>
        <p:nvSpPr>
          <p:cNvPr id="33" name="TextovéPole 31"/>
          <p:cNvSpPr txBox="1"/>
          <p:nvPr/>
        </p:nvSpPr>
        <p:spPr>
          <a:xfrm>
            <a:off x="4853386" y="2615113"/>
            <a:ext cx="762000" cy="2571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latin typeface="+mj-lt"/>
              </a:rPr>
              <a:t>29 229 </a:t>
            </a:r>
            <a:endParaRPr lang="cs-CZ" sz="2400" b="1" dirty="0">
              <a:latin typeface="+mj-lt"/>
            </a:endParaRPr>
          </a:p>
        </p:txBody>
      </p:sp>
      <p:sp>
        <p:nvSpPr>
          <p:cNvPr id="34" name="TextovéPole 38"/>
          <p:cNvSpPr txBox="1"/>
          <p:nvPr/>
        </p:nvSpPr>
        <p:spPr>
          <a:xfrm>
            <a:off x="6310313" y="1989138"/>
            <a:ext cx="896937" cy="2301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24 656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5" name="TextovéPole 39"/>
          <p:cNvSpPr txBox="1"/>
          <p:nvPr/>
        </p:nvSpPr>
        <p:spPr>
          <a:xfrm>
            <a:off x="6784975" y="2913063"/>
            <a:ext cx="862013" cy="2111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23 989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6" name="TextovéPole 43"/>
          <p:cNvSpPr txBox="1"/>
          <p:nvPr/>
        </p:nvSpPr>
        <p:spPr>
          <a:xfrm>
            <a:off x="9129713" y="3124200"/>
            <a:ext cx="1020762" cy="231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24 863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7" name="TextovéPole 42"/>
          <p:cNvSpPr txBox="1"/>
          <p:nvPr/>
        </p:nvSpPr>
        <p:spPr>
          <a:xfrm>
            <a:off x="8159750" y="3559175"/>
            <a:ext cx="938213" cy="2206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24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599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8" name="TextovéPole 44"/>
          <p:cNvSpPr txBox="1"/>
          <p:nvPr/>
        </p:nvSpPr>
        <p:spPr>
          <a:xfrm>
            <a:off x="8662988" y="4392613"/>
            <a:ext cx="1011237" cy="2730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24 000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9" name="TextovéPole 32"/>
          <p:cNvSpPr txBox="1"/>
          <p:nvPr/>
        </p:nvSpPr>
        <p:spPr>
          <a:xfrm>
            <a:off x="4460875" y="3244850"/>
            <a:ext cx="771525" cy="239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24 631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0" name="TextovéPole 34"/>
          <p:cNvSpPr txBox="1"/>
          <p:nvPr/>
        </p:nvSpPr>
        <p:spPr>
          <a:xfrm>
            <a:off x="2754313" y="3286125"/>
            <a:ext cx="776287" cy="239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25 724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1" name="TextovéPole 33"/>
          <p:cNvSpPr txBox="1"/>
          <p:nvPr/>
        </p:nvSpPr>
        <p:spPr>
          <a:xfrm>
            <a:off x="4279900" y="4449763"/>
            <a:ext cx="773113" cy="2682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24 532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2" name="TextovéPole 35"/>
          <p:cNvSpPr txBox="1"/>
          <p:nvPr/>
        </p:nvSpPr>
        <p:spPr>
          <a:xfrm>
            <a:off x="2438400" y="2174875"/>
            <a:ext cx="771525" cy="2460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25 033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3" name="TextovéPole 36"/>
          <p:cNvSpPr txBox="1"/>
          <p:nvPr/>
        </p:nvSpPr>
        <p:spPr>
          <a:xfrm>
            <a:off x="3629025" y="1631950"/>
            <a:ext cx="771525" cy="2238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24 274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4" name="TextovéPole 37"/>
          <p:cNvSpPr txBox="1"/>
          <p:nvPr/>
        </p:nvSpPr>
        <p:spPr>
          <a:xfrm>
            <a:off x="5213350" y="1293813"/>
            <a:ext cx="596900" cy="2063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24 384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5" name="TextovéPole 40"/>
          <p:cNvSpPr txBox="1"/>
          <p:nvPr/>
        </p:nvSpPr>
        <p:spPr>
          <a:xfrm>
            <a:off x="5957888" y="3751263"/>
            <a:ext cx="603250" cy="2524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24 463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6" name="TextovéPole 41"/>
          <p:cNvSpPr txBox="1"/>
          <p:nvPr/>
        </p:nvSpPr>
        <p:spPr>
          <a:xfrm>
            <a:off x="7246938" y="4667250"/>
            <a:ext cx="990600" cy="2778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24 938 </a:t>
            </a:r>
            <a:endParaRPr lang="cs-CZ" sz="2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8691" name="TextovéPole 46"/>
          <p:cNvSpPr txBox="1">
            <a:spLocks noChangeArrowheads="1"/>
          </p:cNvSpPr>
          <p:nvPr/>
        </p:nvSpPr>
        <p:spPr bwMode="auto">
          <a:xfrm>
            <a:off x="8510588" y="5486400"/>
            <a:ext cx="2978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200"/>
              <a:t>Nepodnikatelská sféra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9700" name="Obdélník 5"/>
          <p:cNvSpPr>
            <a:spLocks noChangeArrowheads="1"/>
          </p:cNvSpPr>
          <p:nvPr/>
        </p:nvSpPr>
        <p:spPr bwMode="auto">
          <a:xfrm>
            <a:off x="3379788" y="1706563"/>
            <a:ext cx="78009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mezd o 5 % zajišťuje spravedlivý podíl zaměstnanců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 očekávaném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vzestupu hospodářských výsledků firem.</a:t>
            </a:r>
            <a:endParaRPr lang="cs-CZ" altLang="cs-C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Přírůstky firemních zisků a mezd 1999 - 2014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Zástupný symbol pro obsah 3"/>
          <p:cNvSpPr>
            <a:spLocks noGrp="1"/>
          </p:cNvSpPr>
          <p:nvPr>
            <p:ph sz="half" idx="1"/>
          </p:nvPr>
        </p:nvSpPr>
        <p:spPr>
          <a:xfrm>
            <a:off x="8737600" y="928688"/>
            <a:ext cx="2784475" cy="3149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sz="8000" dirty="0" smtClean="0">
                <a:latin typeface="+mj-lt"/>
              </a:rPr>
              <a:t>Historicky největší růst zisků firem v ČR +13,3% tj. + 143 mld. Kč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8000" dirty="0" smtClean="0">
              <a:latin typeface="+mj-lt"/>
            </a:endParaRPr>
          </a:p>
          <a:p>
            <a:pPr>
              <a:defRPr/>
            </a:pPr>
            <a:r>
              <a:rPr lang="cs-CZ" sz="8000" dirty="0" smtClean="0">
                <a:latin typeface="+mj-lt"/>
              </a:rPr>
              <a:t>Na mzdách vyplatily firmy + 3,3% tj. +31 mld. Kč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8000" dirty="0" smtClean="0">
              <a:latin typeface="+mj-lt"/>
            </a:endParaRPr>
          </a:p>
          <a:p>
            <a:pPr>
              <a:defRPr/>
            </a:pPr>
            <a:r>
              <a:rPr lang="cs-CZ" sz="8000" dirty="0" smtClean="0">
                <a:latin typeface="+mj-lt"/>
              </a:rPr>
              <a:t>Výrazně se snížila proporce mezd a zisků na 78,1% oproti 85,6% v r. 2013 a proti 85% průměru 2009-2013</a:t>
            </a:r>
          </a:p>
          <a:p>
            <a:pPr>
              <a:defRPr/>
            </a:pPr>
            <a:endParaRPr lang="cs-CZ" sz="2400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969963"/>
            <a:ext cx="693261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5249863"/>
            <a:ext cx="1984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116263" y="4587875"/>
            <a:ext cx="3227387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rgbClr val="FF0000"/>
                </a:solidFill>
                <a:latin typeface="Arial" charset="0"/>
                <a:cs typeface="Arial" charset="0"/>
              </a:rPr>
              <a:t>Zaměstnanci však nepoznali na svých příjmech tato pozitiva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2462" y="1658540"/>
            <a:ext cx="7677150" cy="3163094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Jaké jsou důvody ČMKOS </a:t>
            </a:r>
            <a:b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 požadavku na vyšší </a:t>
            </a:r>
            <a:b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nárůst mezd a platů</a:t>
            </a:r>
            <a:b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 rok 2016?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Dividendy a reinvestice z PZI v ČR 1993 - 2014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Zástupný symbol pro obsah 3"/>
          <p:cNvSpPr>
            <a:spLocks noGrp="1"/>
          </p:cNvSpPr>
          <p:nvPr>
            <p:ph sz="half" idx="1"/>
          </p:nvPr>
        </p:nvSpPr>
        <p:spPr>
          <a:xfrm>
            <a:off x="8926513" y="1436688"/>
            <a:ext cx="2595562" cy="3149600"/>
          </a:xfrm>
        </p:spPr>
        <p:txBody>
          <a:bodyPr/>
          <a:lstStyle/>
          <a:p>
            <a:r>
              <a:rPr lang="cs-CZ" altLang="cs-CZ" sz="2000" smtClean="0"/>
              <a:t>V r. 2014 odešlo do zahraničí z PZI 219,4 mld., což je nejvíce v historii ČR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r>
              <a:rPr lang="cs-CZ" altLang="cs-CZ" sz="2000" smtClean="0"/>
              <a:t>Reinvestováno bylo 94,2 mld. (druhý největší objem)</a:t>
            </a:r>
          </a:p>
          <a:p>
            <a:endParaRPr lang="cs-CZ" altLang="cs-CZ" sz="240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963613"/>
            <a:ext cx="7072313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5284788"/>
            <a:ext cx="1984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2772" name="Obdélník 5"/>
          <p:cNvSpPr>
            <a:spLocks noChangeArrowheads="1"/>
          </p:cNvSpPr>
          <p:nvPr/>
        </p:nvSpPr>
        <p:spPr bwMode="auto">
          <a:xfrm>
            <a:off x="3379788" y="1706563"/>
            <a:ext cx="78009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mezd o 5 % vede - po letech stagnace a poklesu - k pozitivní změně celkové atmosféry ve společnosti.     Zároveň bude nepřehlédnutelným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přínosem pro ekonomický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růst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veřejné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finance.</a:t>
            </a: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3796" name="Obdélník 5"/>
          <p:cNvSpPr>
            <a:spLocks noChangeArrowheads="1"/>
          </p:cNvSpPr>
          <p:nvPr/>
        </p:nvSpPr>
        <p:spPr bwMode="auto">
          <a:xfrm>
            <a:off x="3379788" y="1706563"/>
            <a:ext cx="78009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</a:t>
            </a:r>
            <a:r>
              <a:rPr lang="cs-CZ" alt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objemu mezd a platů se projeví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když stále nedostatečně)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 zlepšení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relací českých mezd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platů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mezinárodním srovnání</a:t>
            </a:r>
            <a:r>
              <a:rPr lang="cs-CZ" alt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lipsa 4"/>
          <p:cNvSpPr>
            <a:spLocks noChangeArrowheads="1"/>
          </p:cNvSpPr>
          <p:nvPr/>
        </p:nvSpPr>
        <p:spPr bwMode="auto">
          <a:xfrm>
            <a:off x="4667250" y="2601913"/>
            <a:ext cx="330200" cy="16700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34819" name="Elipsa 5"/>
          <p:cNvSpPr>
            <a:spLocks noChangeArrowheads="1"/>
          </p:cNvSpPr>
          <p:nvPr/>
        </p:nvSpPr>
        <p:spPr bwMode="auto">
          <a:xfrm>
            <a:off x="4603750" y="2538413"/>
            <a:ext cx="425450" cy="1876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34820" name="Elipsa 6"/>
          <p:cNvSpPr>
            <a:spLocks noChangeArrowheads="1"/>
          </p:cNvSpPr>
          <p:nvPr/>
        </p:nvSpPr>
        <p:spPr bwMode="auto">
          <a:xfrm>
            <a:off x="4603750" y="2663825"/>
            <a:ext cx="377825" cy="1671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graphicFrame>
        <p:nvGraphicFramePr>
          <p:cNvPr id="6" name="Chart 4"/>
          <p:cNvGraphicFramePr>
            <a:graphicFrameLocks/>
          </p:cNvGraphicFramePr>
          <p:nvPr/>
        </p:nvGraphicFramePr>
        <p:xfrm>
          <a:off x="1787236" y="623456"/>
          <a:ext cx="950421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1"/>
          <p:cNvSpPr txBox="1"/>
          <p:nvPr/>
        </p:nvSpPr>
        <p:spPr>
          <a:xfrm>
            <a:off x="7443788" y="1355725"/>
            <a:ext cx="2786062" cy="12192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republika</a:t>
            </a:r>
          </a:p>
          <a:p>
            <a:pPr algn="ctr"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9,4 EUR/h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lů 7"/>
          <p:cNvSpPr/>
          <p:nvPr/>
        </p:nvSpPr>
        <p:spPr bwMode="auto">
          <a:xfrm>
            <a:off x="8742218" y="2396836"/>
            <a:ext cx="471055" cy="88669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/>
            </a:pP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Jaká je současná cena české práce? Náklady v EUR/h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lipsa 4"/>
          <p:cNvSpPr>
            <a:spLocks noChangeArrowheads="1"/>
          </p:cNvSpPr>
          <p:nvPr/>
        </p:nvSpPr>
        <p:spPr bwMode="auto">
          <a:xfrm>
            <a:off x="4667250" y="2601913"/>
            <a:ext cx="330200" cy="16700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35843" name="Elipsa 5"/>
          <p:cNvSpPr>
            <a:spLocks noChangeArrowheads="1"/>
          </p:cNvSpPr>
          <p:nvPr/>
        </p:nvSpPr>
        <p:spPr bwMode="auto">
          <a:xfrm>
            <a:off x="4603750" y="2538413"/>
            <a:ext cx="425450" cy="1876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35844" name="Elipsa 6"/>
          <p:cNvSpPr>
            <a:spLocks noChangeArrowheads="1"/>
          </p:cNvSpPr>
          <p:nvPr/>
        </p:nvSpPr>
        <p:spPr bwMode="auto">
          <a:xfrm>
            <a:off x="4603750" y="2663825"/>
            <a:ext cx="377825" cy="1671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812491" y="180110"/>
          <a:ext cx="9534381" cy="570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Jaká je současná cena české práce? Nominální mzdy v EUR/h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8742218" y="2396836"/>
            <a:ext cx="471055" cy="886691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/>
            </a:pP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125413"/>
            <a:ext cx="9577388" cy="6048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cs-CZ" sz="2400" b="1" smtClean="0"/>
              <a:t>ČMKOS podporuje Světový den za důstojnou práci 7. říjen 2015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1313" y="3787775"/>
            <a:ext cx="9693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defRPr/>
            </a:pPr>
            <a:endParaRPr lang="cs-CZ" sz="2000" kern="0" dirty="0">
              <a:latin typeface="+mn-lt"/>
              <a:cs typeface="+mn-cs"/>
            </a:endParaRPr>
          </a:p>
        </p:txBody>
      </p:sp>
      <p:pic>
        <p:nvPicPr>
          <p:cNvPr id="36868" name="Picture 1" descr="cid:image002.jpg@01D0E171.6DE8ED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371600"/>
            <a:ext cx="696912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2015.wddw.org/IMG/jpg/ituc-wddw-logo-cz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1300163"/>
            <a:ext cx="17716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s://scontent-fra3-1.xx.fbcdn.net/hphotos-xta1/v/t1.0-9/11222108_10153627011033117_7190901676146827261_n.jpg?oh=8c84a2e0d7e1156065b80b5e9b2cadb7&amp;oe=5671CA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3144838"/>
            <a:ext cx="20907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Obdélník 9"/>
          <p:cNvSpPr>
            <a:spLocks noChangeArrowheads="1"/>
          </p:cNvSpPr>
          <p:nvPr/>
        </p:nvSpPr>
        <p:spPr bwMode="auto">
          <a:xfrm>
            <a:off x="3314700" y="5222875"/>
            <a:ext cx="486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„Konec hamižnosti korporací“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125413"/>
            <a:ext cx="9577388" cy="6048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cs-CZ" sz="2400" b="1" smtClean="0"/>
              <a:t>Co můžeme udělat pro úspěšnost naší kampaně?</a:t>
            </a:r>
          </a:p>
        </p:txBody>
      </p:sp>
      <p:sp>
        <p:nvSpPr>
          <p:cNvPr id="37891" name="Zástupný symbol pro obsah 3"/>
          <p:cNvSpPr>
            <a:spLocks noGrp="1"/>
          </p:cNvSpPr>
          <p:nvPr>
            <p:ph sz="half" idx="1"/>
          </p:nvPr>
        </p:nvSpPr>
        <p:spPr>
          <a:xfrm>
            <a:off x="1901825" y="1246188"/>
            <a:ext cx="9620250" cy="4003675"/>
          </a:xfrm>
        </p:spPr>
        <p:txBody>
          <a:bodyPr/>
          <a:lstStyle/>
          <a:p>
            <a:r>
              <a:rPr lang="cs-CZ" altLang="cs-CZ" dirty="0" smtClean="0"/>
              <a:t>Koordinovat vyjednávání kolektivních smluv zejména na regionální úrovni a využít k tomu také RROS ČMKOS</a:t>
            </a:r>
          </a:p>
          <a:p>
            <a:r>
              <a:rPr lang="cs-CZ" altLang="cs-CZ" dirty="0" smtClean="0"/>
              <a:t>Nastavit požadavky v KS tak, aby zodpovídaly požadavkům na vyšší ohodnocení zaměstnanců</a:t>
            </a:r>
          </a:p>
          <a:p>
            <a:r>
              <a:rPr lang="cs-CZ" altLang="cs-CZ" dirty="0" smtClean="0"/>
              <a:t>Průběžně informovat zaměstnance o průběhu kolektivního vyjednávání</a:t>
            </a:r>
          </a:p>
          <a:p>
            <a:r>
              <a:rPr lang="cs-CZ" altLang="cs-CZ" dirty="0" smtClean="0"/>
              <a:t>Posuzovat každou firmu zvlášť</a:t>
            </a:r>
          </a:p>
          <a:p>
            <a:r>
              <a:rPr lang="cs-CZ" altLang="cs-CZ" dirty="0" smtClean="0"/>
              <a:t>V případě „průmyslové akce“ být připraven ke vzájemné solidární podpoře napříč odborovými svazy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1313" y="3787775"/>
            <a:ext cx="9693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defRPr/>
            </a:pPr>
            <a:endParaRPr lang="cs-CZ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125413"/>
            <a:ext cx="9577388" cy="6048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cs-CZ" sz="2400" b="1" smtClean="0"/>
              <a:t>Co můžeme udělat pro úspěšnost naší kampaně?</a:t>
            </a:r>
          </a:p>
        </p:txBody>
      </p:sp>
      <p:sp>
        <p:nvSpPr>
          <p:cNvPr id="38915" name="Zástupný symbol pro obsah 3"/>
          <p:cNvSpPr>
            <a:spLocks noGrp="1"/>
          </p:cNvSpPr>
          <p:nvPr>
            <p:ph sz="half" idx="1"/>
          </p:nvPr>
        </p:nvSpPr>
        <p:spPr>
          <a:xfrm>
            <a:off x="1901825" y="1260475"/>
            <a:ext cx="9620250" cy="4003675"/>
          </a:xfrm>
        </p:spPr>
        <p:txBody>
          <a:bodyPr/>
          <a:lstStyle/>
          <a:p>
            <a:r>
              <a:rPr lang="cs-CZ" altLang="cs-CZ" smtClean="0"/>
              <a:t>Vkládat do systému „včasného varování“ (v případě neúspěšnosti kolektivního vyjednávání) všechny relevantní informace</a:t>
            </a:r>
          </a:p>
          <a:p>
            <a:r>
              <a:rPr lang="cs-CZ" altLang="cs-CZ" smtClean="0"/>
              <a:t>U zahraničních vlastníků zajistit podporu od mateřské firmy a u ní působící odborové organizace</a:t>
            </a:r>
          </a:p>
          <a:p>
            <a:r>
              <a:rPr lang="cs-CZ" altLang="cs-CZ" smtClean="0"/>
              <a:t>Budeme požadovat takovou hospodářskou politiku, která bude přínosem i pro růst životní úrovně zaměstnanců</a:t>
            </a:r>
          </a:p>
          <a:p>
            <a:r>
              <a:rPr lang="cs-CZ" altLang="cs-CZ" smtClean="0"/>
              <a:t>Považujeme za správné dosáhnout změnu směru dividend ve prospěch růstu mezd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1313" y="3787775"/>
            <a:ext cx="9693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defRPr/>
            </a:pPr>
            <a:endParaRPr lang="cs-CZ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125413"/>
            <a:ext cx="9577388" cy="6048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cs-CZ" sz="2400" b="1" smtClean="0"/>
              <a:t>Co můžeme udělat pro úspěšnost naší kampaně?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4552" r="13522" b="13130"/>
          <a:stretch/>
        </p:blipFill>
        <p:spPr>
          <a:xfrm>
            <a:off x="5171552" y="3616324"/>
            <a:ext cx="2086498" cy="2143125"/>
          </a:xfrm>
          <a:prstGeom prst="rect">
            <a:avLst/>
          </a:prstGeom>
        </p:spPr>
      </p:pic>
      <p:sp>
        <p:nvSpPr>
          <p:cNvPr id="39939" name="Zástupný symbol pro obsah 4"/>
          <p:cNvSpPr>
            <a:spLocks noGrp="1"/>
          </p:cNvSpPr>
          <p:nvPr>
            <p:ph sz="half" idx="2"/>
          </p:nvPr>
        </p:nvSpPr>
        <p:spPr>
          <a:xfrm>
            <a:off x="1966913" y="1108075"/>
            <a:ext cx="9366250" cy="3076575"/>
          </a:xfrm>
        </p:spPr>
        <p:txBody>
          <a:bodyPr/>
          <a:lstStyle/>
          <a:p>
            <a:r>
              <a:rPr lang="cs-CZ" altLang="cs-CZ" smtClean="0"/>
              <a:t>Úspěšnost firmy je pro nás také měřena spokojeností zaměstnance a jeho rodiny</a:t>
            </a:r>
          </a:p>
          <a:p>
            <a:r>
              <a:rPr lang="cs-CZ" altLang="cs-CZ" smtClean="0"/>
              <a:t>Letos představíme </a:t>
            </a:r>
            <a:r>
              <a:rPr lang="cs-CZ" altLang="cs-CZ" b="1" smtClean="0"/>
              <a:t>„Vizi ČMKOS pro Českou republiku“</a:t>
            </a:r>
            <a:r>
              <a:rPr lang="cs-CZ" altLang="cs-CZ" smtClean="0"/>
              <a:t>, ve které chceme varovat veřejnost před nebezpečím, které nastane, neopustíme-li nástroj politiky levné práce.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1313" y="3787775"/>
            <a:ext cx="9693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defRPr/>
            </a:pPr>
            <a:endParaRPr lang="cs-CZ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7"/>
          <p:cNvSpPr>
            <a:spLocks noGrp="1"/>
          </p:cNvSpPr>
          <p:nvPr>
            <p:ph type="title"/>
          </p:nvPr>
        </p:nvSpPr>
        <p:spPr>
          <a:xfrm>
            <a:off x="1949450" y="2862263"/>
            <a:ext cx="9794875" cy="684212"/>
          </a:xfrm>
        </p:spPr>
        <p:txBody>
          <a:bodyPr/>
          <a:lstStyle/>
          <a:p>
            <a:pPr algn="ctr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400" smtClean="0"/>
              <a:t>Takový byl </a:t>
            </a:r>
            <a:r>
              <a:rPr lang="cs-CZ" altLang="cs-CZ" sz="2400" smtClean="0">
                <a:solidFill>
                  <a:schemeClr val="tx1"/>
                </a:solidFill>
              </a:rPr>
              <a:t>v roce 2012 rozdíl mezi firmami, </a:t>
            </a:r>
            <a:br>
              <a:rPr lang="cs-CZ" altLang="cs-CZ" sz="2400" smtClean="0">
                <a:solidFill>
                  <a:schemeClr val="tx1"/>
                </a:solidFill>
              </a:rPr>
            </a:br>
            <a:r>
              <a:rPr lang="cs-CZ" altLang="cs-CZ" sz="2400" smtClean="0">
                <a:solidFill>
                  <a:schemeClr val="tx1"/>
                </a:solidFill>
              </a:rPr>
              <a:t>kde odbory působí a kde nepůsobí</a:t>
            </a:r>
            <a:endParaRPr lang="cs-CZ" altLang="cs-CZ" sz="2400" smtClean="0"/>
          </a:p>
        </p:txBody>
      </p:sp>
      <p:sp>
        <p:nvSpPr>
          <p:cNvPr id="40963" name="Zástupný symbol pro obsah 4"/>
          <p:cNvSpPr>
            <a:spLocks noGrp="1"/>
          </p:cNvSpPr>
          <p:nvPr>
            <p:ph sz="half" idx="1"/>
          </p:nvPr>
        </p:nvSpPr>
        <p:spPr>
          <a:xfrm>
            <a:off x="2824163" y="1046163"/>
            <a:ext cx="4800600" cy="3887787"/>
          </a:xfrm>
        </p:spPr>
        <p:txBody>
          <a:bodyPr/>
          <a:lstStyle/>
          <a:p>
            <a:r>
              <a:rPr lang="cs-CZ" altLang="cs-CZ" b="1" i="1" smtClean="0"/>
              <a:t>Bez odborů: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mtClean="0"/>
              <a:t>ø mzda …..25 908 Kč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mtClean="0"/>
              <a:t>medián…...20 366 Kč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sp>
        <p:nvSpPr>
          <p:cNvPr id="40964" name="Zástupný symbol pro obsah 5"/>
          <p:cNvSpPr>
            <a:spLocks noGrp="1"/>
          </p:cNvSpPr>
          <p:nvPr>
            <p:ph sz="half" idx="2"/>
          </p:nvPr>
        </p:nvSpPr>
        <p:spPr>
          <a:xfrm>
            <a:off x="7007225" y="1052513"/>
            <a:ext cx="3895725" cy="3122612"/>
          </a:xfrm>
        </p:spPr>
        <p:txBody>
          <a:bodyPr/>
          <a:lstStyle/>
          <a:p>
            <a:r>
              <a:rPr lang="cs-CZ" altLang="cs-CZ" smtClean="0"/>
              <a:t> </a:t>
            </a:r>
            <a:r>
              <a:rPr lang="cs-CZ" altLang="cs-CZ" b="1" i="1" smtClean="0"/>
              <a:t>S odbory: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mtClean="0"/>
              <a:t>ø mzda …..28 757 Kč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mtClean="0"/>
              <a:t>medián …..24 079 Kč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16163" y="3648075"/>
            <a:ext cx="8821737" cy="193992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 k průměrné mzdě	…….	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+ cca 35 000Kč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ročně</a:t>
            </a: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 k mediánu 		…….	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+ cca 45 500Kč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ročně</a:t>
            </a:r>
          </a:p>
          <a:p>
            <a:pPr algn="ctr">
              <a:defRPr/>
            </a:pP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/>
            </a:endParaRPr>
          </a:p>
          <a:p>
            <a:pPr algn="ctr">
              <a:defRPr/>
            </a:pPr>
            <a:r>
              <a:rPr lang="cs-C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/>
              </a:rPr>
              <a:t>Být odborově organizován se vyplatí !</a:t>
            </a:r>
            <a:endParaRPr lang="cs-CZ" i="1" dirty="0">
              <a:solidFill>
                <a:schemeClr val="bg1"/>
              </a:solidFill>
              <a:latin typeface="Arial Narrow CE" pitchFamily="34" charset="-18"/>
              <a:cs typeface="Arial" charset="0"/>
            </a:endParaRPr>
          </a:p>
        </p:txBody>
      </p:sp>
      <p:sp>
        <p:nvSpPr>
          <p:cNvPr id="40966" name="Rectangle 2"/>
          <p:cNvSpPr txBox="1">
            <a:spLocks noChangeArrowheads="1"/>
          </p:cNvSpPr>
          <p:nvPr/>
        </p:nvSpPr>
        <p:spPr bwMode="auto">
          <a:xfrm>
            <a:off x="1816100" y="214313"/>
            <a:ext cx="9517063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Jak se mají zaměstnanci s odbory a bez odborů?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3354025" y="816882"/>
            <a:ext cx="779938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důvod </a:t>
            </a:r>
            <a:r>
              <a:rPr lang="cs-CZ" alt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</a:p>
          <a:p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</a:t>
            </a: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dlouhém období ekonomické krize se Česká republika výrazně zotavuje.</a:t>
            </a:r>
          </a:p>
          <a:p>
            <a:pPr>
              <a:buFontTx/>
              <a:buChar char="-"/>
            </a:pPr>
            <a:endParaRPr lang="cs-CZ" altLang="cs-C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loňském roce dosáhla dvouprocentního růstu HDP, letos se reálně očekává dvakrát tolik. </a:t>
            </a:r>
          </a:p>
          <a:p>
            <a:endParaRPr lang="cs-CZ" altLang="cs-C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Aktuálně je růst české ekonomiky jeden z nejvyšších v rámci celé </a:t>
            </a:r>
            <a:r>
              <a:rPr lang="cs-CZ" alt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EU.</a:t>
            </a:r>
            <a:endParaRPr lang="cs-CZ" altLang="cs-C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14313"/>
            <a:ext cx="9644062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Akce na podporu vyjednávání a našich požadavků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8" descr="DEMONSTRACE KV&amp;Uring;LI MZDÁM. Zam&amp;ecaron;stnanci z firem ETA, Plastkov i z dalších hlineckých podnik&amp;uring; se v&amp;ccaron;era sešli na mítinku pod širým nebem, na kterém je odborá&amp;rcaron;i seznámili s pr&amp;uring;b&amp;ecaron;hem jednání mezi odbory a vedením podnik&amp;uring; o nových kolektivních smlouvá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435350"/>
            <a:ext cx="360997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482975"/>
            <a:ext cx="35385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1562" y="799545"/>
            <a:ext cx="3533643" cy="259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chemeClr val="tx1"/>
            </a:innerShdw>
          </a:effectLst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817563"/>
            <a:ext cx="3629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14313"/>
            <a:ext cx="9644062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9. 9. 2015 vyhlášena stávková pohotovost v IG WATTEEUW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1" name="Picture 2" descr="http://www.oskovo.cz/sites/default/files/kovak/foto%20IG%20Wateeuv%20-%20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04875"/>
            <a:ext cx="644525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http://www.taehantkd.com/gallery/815/kovo_log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857250"/>
            <a:ext cx="18462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 descr="http://www.oskovo.cz/sites/default/files/zlatos_ru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806825"/>
            <a:ext cx="30368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ovéPole 10"/>
          <p:cNvSpPr txBox="1">
            <a:spLocks noChangeArrowheads="1"/>
          </p:cNvSpPr>
          <p:nvPr/>
        </p:nvSpPr>
        <p:spPr bwMode="auto">
          <a:xfrm>
            <a:off x="9001125" y="3519488"/>
            <a:ext cx="2060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b="1"/>
              <a:t>Máte naši společnou podporu!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0"/>
            <a:ext cx="6480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0"/>
            <a:ext cx="64912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74" y="204788"/>
            <a:ext cx="5145326" cy="566335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0190" y="277892"/>
            <a:ext cx="4087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cs-CZ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ČAS…</a:t>
            </a:r>
            <a:endParaRPr lang="cs-CZ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25753" y="5069958"/>
            <a:ext cx="6070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OZVAT</a:t>
            </a:r>
            <a:endParaRPr lang="cs-CZ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8" y="5370990"/>
            <a:ext cx="840853" cy="8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Příspěvek k růstu HDP 2005  - 2015 (ČSÚ)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Elipsa 4"/>
          <p:cNvSpPr>
            <a:spLocks noChangeArrowheads="1"/>
          </p:cNvSpPr>
          <p:nvPr/>
        </p:nvSpPr>
        <p:spPr bwMode="auto">
          <a:xfrm>
            <a:off x="4667250" y="2601913"/>
            <a:ext cx="330200" cy="16700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6148" name="Elipsa 5"/>
          <p:cNvSpPr>
            <a:spLocks noChangeArrowheads="1"/>
          </p:cNvSpPr>
          <p:nvPr/>
        </p:nvSpPr>
        <p:spPr bwMode="auto">
          <a:xfrm>
            <a:off x="4603750" y="2538413"/>
            <a:ext cx="425450" cy="1876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6149" name="Elipsa 6"/>
          <p:cNvSpPr>
            <a:spLocks noChangeArrowheads="1"/>
          </p:cNvSpPr>
          <p:nvPr/>
        </p:nvSpPr>
        <p:spPr bwMode="auto">
          <a:xfrm>
            <a:off x="4603750" y="2663825"/>
            <a:ext cx="377825" cy="1671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pic>
        <p:nvPicPr>
          <p:cNvPr id="61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7095"/>
          <a:stretch>
            <a:fillRect/>
          </a:stretch>
        </p:blipFill>
        <p:spPr bwMode="auto">
          <a:xfrm>
            <a:off x="1862138" y="817563"/>
            <a:ext cx="9471025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55900" y="3846513"/>
            <a:ext cx="2895600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Ekonomika roste, musí to poznat také zaměstnanci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939636" y="166255"/>
          <a:ext cx="9337964" cy="569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008313" y="3771900"/>
            <a:ext cx="3227387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Bez růstu mezd        a platů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neporoste spotřeba!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Spotřeba domácností (Predikce MF ČR 7-2015)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-246063" y="-217488"/>
            <a:ext cx="1857376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8196" name="Obdélník 5"/>
          <p:cNvSpPr>
            <a:spLocks noChangeArrowheads="1"/>
          </p:cNvSpPr>
          <p:nvPr/>
        </p:nvSpPr>
        <p:spPr bwMode="auto">
          <a:xfrm>
            <a:off x="3379788" y="804863"/>
            <a:ext cx="78009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altLang="cs-CZ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        </a:t>
            </a:r>
            <a:endParaRPr lang="cs-CZ" altLang="cs-CZ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alt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Odhady ekonomického růstu našich i zahraničních institucí předpokládají pokračování výrazného růstu </a:t>
            </a:r>
            <a:r>
              <a:rPr lang="cs-CZ" alt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</a:t>
            </a:r>
            <a:r>
              <a:rPr lang="cs-CZ" alt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ekonomiky i v příštím roce.</a:t>
            </a:r>
            <a:endParaRPr lang="cs-CZ" altLang="cs-CZ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Prognóza vybraných veličin dle ČNB „Zpráva o inflaci III/2015“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Elipsa 4"/>
          <p:cNvSpPr>
            <a:spLocks noChangeArrowheads="1"/>
          </p:cNvSpPr>
          <p:nvPr/>
        </p:nvSpPr>
        <p:spPr bwMode="auto">
          <a:xfrm>
            <a:off x="4667250" y="2601913"/>
            <a:ext cx="330200" cy="16700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9220" name="Elipsa 5"/>
          <p:cNvSpPr>
            <a:spLocks noChangeArrowheads="1"/>
          </p:cNvSpPr>
          <p:nvPr/>
        </p:nvSpPr>
        <p:spPr bwMode="auto">
          <a:xfrm>
            <a:off x="4603750" y="2538413"/>
            <a:ext cx="425450" cy="18764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sp>
        <p:nvSpPr>
          <p:cNvPr id="9221" name="Elipsa 6"/>
          <p:cNvSpPr>
            <a:spLocks noChangeArrowheads="1"/>
          </p:cNvSpPr>
          <p:nvPr/>
        </p:nvSpPr>
        <p:spPr bwMode="auto">
          <a:xfrm>
            <a:off x="4603750" y="2663825"/>
            <a:ext cx="377825" cy="1671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cs-CZ" altLang="cs-CZ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822325"/>
            <a:ext cx="7294563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214313"/>
            <a:ext cx="9517063" cy="5191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400" b="1" dirty="0" smtClean="0"/>
              <a:t>Prognóza trhu práce (Zpráva o inflaci III/2015)</a:t>
            </a: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939636" y="803565"/>
          <a:ext cx="9365673" cy="500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2D00"/>
      </a:accent6>
      <a:hlink>
        <a:srgbClr val="CC3300"/>
      </a:hlink>
      <a:folHlink>
        <a:srgbClr val="0000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2D00"/>
        </a:accent6>
        <a:hlink>
          <a:srgbClr val="CC33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Vlastní návrh 13">
    <a:dk1>
      <a:srgbClr val="000000"/>
    </a:dk1>
    <a:lt1>
      <a:srgbClr val="FFFFFF"/>
    </a:lt1>
    <a:dk2>
      <a:srgbClr val="000000"/>
    </a:dk2>
    <a:lt2>
      <a:srgbClr val="000000"/>
    </a:lt2>
    <a:accent1>
      <a:srgbClr val="FF0000"/>
    </a:accent1>
    <a:accent2>
      <a:srgbClr val="CC3300"/>
    </a:accent2>
    <a:accent3>
      <a:srgbClr val="FFFFFF"/>
    </a:accent3>
    <a:accent4>
      <a:srgbClr val="000000"/>
    </a:accent4>
    <a:accent5>
      <a:srgbClr val="FFAAAA"/>
    </a:accent5>
    <a:accent6>
      <a:srgbClr val="B92D00"/>
    </a:accent6>
    <a:hlink>
      <a:srgbClr val="CC3300"/>
    </a:hlink>
    <a:folHlink>
      <a:srgbClr val="000000"/>
    </a:folHlink>
  </a:clrScheme>
  <a:fontScheme name="Vlastn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16244</TotalTime>
  <Words>849</Words>
  <Application>Microsoft Office PowerPoint</Application>
  <PresentationFormat>Vlastní</PresentationFormat>
  <Paragraphs>145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Arial Narrow CE</vt:lpstr>
      <vt:lpstr>Futura Bk</vt:lpstr>
      <vt:lpstr>Times New Roman</vt:lpstr>
      <vt:lpstr>Wingdings</vt:lpstr>
      <vt:lpstr>Vlastní návrh</vt:lpstr>
      <vt:lpstr>Prezentace aplikace PowerPoint</vt:lpstr>
      <vt:lpstr>Prezentace aplikace PowerPoint</vt:lpstr>
      <vt:lpstr>Jaké jsou důvody ČMKOS  k požadavku na vyšší  nárůst mezd a platů pro rok 2016?</vt:lpstr>
      <vt:lpstr>Prezentace aplikace PowerPoint</vt:lpstr>
      <vt:lpstr>Příspěvek k růstu HDP 2005  - 2015 (ČSÚ)</vt:lpstr>
      <vt:lpstr>Spotřeba domácností (Predikce MF ČR 7-2015)</vt:lpstr>
      <vt:lpstr>Prezentace aplikace PowerPoint</vt:lpstr>
      <vt:lpstr>Prognóza vybraných veličin dle ČNB „Zpráva o inflaci III/2015“</vt:lpstr>
      <vt:lpstr>Prognóza trhu práce (Zpráva o inflaci III/2015)</vt:lpstr>
      <vt:lpstr>Růst mezd dle ČNB „Zpráva o inflaci III/2015“</vt:lpstr>
      <vt:lpstr>Prezentace aplikace PowerPoint</vt:lpstr>
      <vt:lpstr>Indikátory trhu práce (Zpráva o inflaci III/2015)</vt:lpstr>
      <vt:lpstr>Průměrná mzda a NH produktivita (Zpráva o inflaci III/2015)</vt:lpstr>
      <vt:lpstr>Vývoj produktivity (Zpráva o inflaci III/2015)</vt:lpstr>
      <vt:lpstr>Prezentace aplikace PowerPoint</vt:lpstr>
      <vt:lpstr>Prezentace aplikace PowerPoint</vt:lpstr>
      <vt:lpstr>Prezentace aplikace PowerPoint</vt:lpstr>
      <vt:lpstr>Minimální mzda od 1. ledna 2016 – 9 900 Kč</vt:lpstr>
      <vt:lpstr>Minimální mzda v paritě kupní síly v EU (PPS/EUR)</vt:lpstr>
      <vt:lpstr>Hranice ohrožení příjmovou chudobou v roce 2014</vt:lpstr>
      <vt:lpstr>Prezentace aplikace PowerPoint</vt:lpstr>
      <vt:lpstr>Mzdy za rok 2014 (podnikatelská sféra)</vt:lpstr>
      <vt:lpstr>Platy za rok 2014 (nepodnikatelská sféra)</vt:lpstr>
      <vt:lpstr>Mzdy za rok 2014 podle pohlaví</vt:lpstr>
      <vt:lpstr>Platy za rok 2014 podle pohlaví</vt:lpstr>
      <vt:lpstr>Medián hrubé měsíční mzdy dle krajů 2014</vt:lpstr>
      <vt:lpstr>Medián hrubých měsíčních platů dle krajů 2014</vt:lpstr>
      <vt:lpstr>Prezentace aplikace PowerPoint</vt:lpstr>
      <vt:lpstr>Přírůstky firemních zisků a mezd 1999 - 2014</vt:lpstr>
      <vt:lpstr>Dividendy a reinvestice z PZI v ČR 1993 - 2014</vt:lpstr>
      <vt:lpstr>Prezentace aplikace PowerPoint</vt:lpstr>
      <vt:lpstr>Prezentace aplikace PowerPoint</vt:lpstr>
      <vt:lpstr>Jaká je současná cena české práce? Náklady v EUR/h</vt:lpstr>
      <vt:lpstr>Jaká je současná cena české práce? Nominální mzdy v EUR/h</vt:lpstr>
      <vt:lpstr>ČMKOS podporuje Světový den za důstojnou práci 7. říjen 2015</vt:lpstr>
      <vt:lpstr>Co můžeme udělat pro úspěšnost naší kampaně?</vt:lpstr>
      <vt:lpstr>Co můžeme udělat pro úspěšnost naší kampaně?</vt:lpstr>
      <vt:lpstr>Co můžeme udělat pro úspěšnost naší kampaně?</vt:lpstr>
      <vt:lpstr> Takový byl v roce 2012 rozdíl mezi firmami,  kde odbory působí a kde nepůsobí</vt:lpstr>
      <vt:lpstr>Akce na podporu vyjednávání a našich požadavků</vt:lpstr>
      <vt:lpstr>9. 9. 2015 vyhlášena stávková pohotovost v IG WATTEEUW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Vítáme vás</dc:title>
  <dc:creator>ČMKOS</dc:creator>
  <cp:lastModifiedBy>Václav Procházka</cp:lastModifiedBy>
  <cp:revision>808</cp:revision>
  <dcterms:created xsi:type="dcterms:W3CDTF">2014-04-09T16:37:45Z</dcterms:created>
  <dcterms:modified xsi:type="dcterms:W3CDTF">2015-09-16T08:21:28Z</dcterms:modified>
</cp:coreProperties>
</file>